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5" r:id="rId3"/>
    <p:sldId id="266" r:id="rId4"/>
    <p:sldId id="260" r:id="rId5"/>
    <p:sldId id="261" r:id="rId6"/>
    <p:sldId id="262" r:id="rId7"/>
    <p:sldId id="267" r:id="rId8"/>
    <p:sldId id="263" r:id="rId9"/>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A96E"/>
    <a:srgbClr val="0F1526"/>
    <a:srgbClr val="DAA444"/>
    <a:srgbClr val="0E19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02092F-2DC8-C54D-9216-5A4109E0817F}"/>
              </a:ext>
            </a:extLst>
          </p:cNvPr>
          <p:cNvSpPr>
            <a:spLocks noGrp="1"/>
          </p:cNvSpPr>
          <p:nvPr>
            <p:ph type="ctrTitle"/>
          </p:nvPr>
        </p:nvSpPr>
        <p:spPr>
          <a:xfrm>
            <a:off x="1524000" y="1122363"/>
            <a:ext cx="9144000" cy="2387600"/>
          </a:xfrm>
        </p:spPr>
        <p:txBody>
          <a:bodyPr anchor="b"/>
          <a:lstStyle>
            <a:lvl1pPr algn="ctr">
              <a:defRPr sz="6000"/>
            </a:lvl1pPr>
          </a:lstStyle>
          <a:p>
            <a:r>
              <a:rPr lang="pt-PT"/>
              <a:t>Clique para editar o estilo de título do Modelo Global</a:t>
            </a:r>
          </a:p>
        </p:txBody>
      </p:sp>
      <p:sp>
        <p:nvSpPr>
          <p:cNvPr id="3" name="Subtítulo 2">
            <a:extLst>
              <a:ext uri="{FF2B5EF4-FFF2-40B4-BE49-F238E27FC236}">
                <a16:creationId xmlns:a16="http://schemas.microsoft.com/office/drawing/2014/main" id="{60048920-1BDA-3F52-8505-BA2A7281D1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p>
        </p:txBody>
      </p:sp>
      <p:sp>
        <p:nvSpPr>
          <p:cNvPr id="4" name="Marcador de Posição da Data 3">
            <a:extLst>
              <a:ext uri="{FF2B5EF4-FFF2-40B4-BE49-F238E27FC236}">
                <a16:creationId xmlns:a16="http://schemas.microsoft.com/office/drawing/2014/main" id="{94C85E91-37BF-FA41-F183-6F8049A49CD5}"/>
              </a:ext>
            </a:extLst>
          </p:cNvPr>
          <p:cNvSpPr>
            <a:spLocks noGrp="1"/>
          </p:cNvSpPr>
          <p:nvPr>
            <p:ph type="dt" sz="half" idx="10"/>
          </p:nvPr>
        </p:nvSpPr>
        <p:spPr/>
        <p:txBody>
          <a:bodyPr/>
          <a:lstStyle/>
          <a:p>
            <a:fld id="{5CA09D86-1CFC-4BF3-94F4-6302C3B3DCBB}" type="datetimeFigureOut">
              <a:rPr lang="pt-PT" smtClean="0"/>
              <a:t>21/06/2022</a:t>
            </a:fld>
            <a:endParaRPr lang="pt-PT"/>
          </a:p>
        </p:txBody>
      </p:sp>
      <p:sp>
        <p:nvSpPr>
          <p:cNvPr id="5" name="Marcador de Posição do Rodapé 4">
            <a:extLst>
              <a:ext uri="{FF2B5EF4-FFF2-40B4-BE49-F238E27FC236}">
                <a16:creationId xmlns:a16="http://schemas.microsoft.com/office/drawing/2014/main" id="{3AC9E0B9-7305-B92B-CBD7-F2844FE91AFD}"/>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96C449FF-38C7-C716-927E-9CBE0D751986}"/>
              </a:ext>
            </a:extLst>
          </p:cNvPr>
          <p:cNvSpPr>
            <a:spLocks noGrp="1"/>
          </p:cNvSpPr>
          <p:nvPr>
            <p:ph type="sldNum" sz="quarter" idx="12"/>
          </p:nvPr>
        </p:nvSpPr>
        <p:spPr/>
        <p:txBody>
          <a:bodyPr/>
          <a:lstStyle/>
          <a:p>
            <a:fld id="{27B477E4-BBDF-4B7D-9F2E-9D8DC1E9C8F1}" type="slidenum">
              <a:rPr lang="pt-PT" smtClean="0"/>
              <a:t>‹nº›</a:t>
            </a:fld>
            <a:endParaRPr lang="pt-PT"/>
          </a:p>
        </p:txBody>
      </p:sp>
    </p:spTree>
    <p:extLst>
      <p:ext uri="{BB962C8B-B14F-4D97-AF65-F5344CB8AC3E}">
        <p14:creationId xmlns:p14="http://schemas.microsoft.com/office/powerpoint/2010/main" val="3837497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2D48C3-11A4-997A-8F7E-56F8E3CFF322}"/>
              </a:ext>
            </a:extLst>
          </p:cNvPr>
          <p:cNvSpPr>
            <a:spLocks noGrp="1"/>
          </p:cNvSpPr>
          <p:nvPr>
            <p:ph type="title"/>
          </p:nvPr>
        </p:nvSpPr>
        <p:spPr/>
        <p:txBody>
          <a:bodyPr/>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242422F4-011F-8E90-F414-A6D39C0E6345}"/>
              </a:ext>
            </a:extLst>
          </p:cNvPr>
          <p:cNvSpPr>
            <a:spLocks noGrp="1"/>
          </p:cNvSpPr>
          <p:nvPr>
            <p:ph type="body" orient="vert" idx="1"/>
          </p:nvPr>
        </p:nvSpPr>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C900E268-20B3-537C-22C9-C57EBCD4ADCD}"/>
              </a:ext>
            </a:extLst>
          </p:cNvPr>
          <p:cNvSpPr>
            <a:spLocks noGrp="1"/>
          </p:cNvSpPr>
          <p:nvPr>
            <p:ph type="dt" sz="half" idx="10"/>
          </p:nvPr>
        </p:nvSpPr>
        <p:spPr/>
        <p:txBody>
          <a:bodyPr/>
          <a:lstStyle/>
          <a:p>
            <a:fld id="{5CA09D86-1CFC-4BF3-94F4-6302C3B3DCBB}" type="datetimeFigureOut">
              <a:rPr lang="pt-PT" smtClean="0"/>
              <a:t>21/06/2022</a:t>
            </a:fld>
            <a:endParaRPr lang="pt-PT"/>
          </a:p>
        </p:txBody>
      </p:sp>
      <p:sp>
        <p:nvSpPr>
          <p:cNvPr id="5" name="Marcador de Posição do Rodapé 4">
            <a:extLst>
              <a:ext uri="{FF2B5EF4-FFF2-40B4-BE49-F238E27FC236}">
                <a16:creationId xmlns:a16="http://schemas.microsoft.com/office/drawing/2014/main" id="{F14907F8-7CE7-33B2-F2FA-E1D8960506D7}"/>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E8212F57-1F27-0E88-EC43-4178DE7BAC8C}"/>
              </a:ext>
            </a:extLst>
          </p:cNvPr>
          <p:cNvSpPr>
            <a:spLocks noGrp="1"/>
          </p:cNvSpPr>
          <p:nvPr>
            <p:ph type="sldNum" sz="quarter" idx="12"/>
          </p:nvPr>
        </p:nvSpPr>
        <p:spPr/>
        <p:txBody>
          <a:bodyPr/>
          <a:lstStyle/>
          <a:p>
            <a:fld id="{27B477E4-BBDF-4B7D-9F2E-9D8DC1E9C8F1}" type="slidenum">
              <a:rPr lang="pt-PT" smtClean="0"/>
              <a:t>‹nº›</a:t>
            </a:fld>
            <a:endParaRPr lang="pt-PT"/>
          </a:p>
        </p:txBody>
      </p:sp>
    </p:spTree>
    <p:extLst>
      <p:ext uri="{BB962C8B-B14F-4D97-AF65-F5344CB8AC3E}">
        <p14:creationId xmlns:p14="http://schemas.microsoft.com/office/powerpoint/2010/main" val="1007813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B1A3DBE-FBF6-2767-9CD1-2CC6BF6E3219}"/>
              </a:ext>
            </a:extLst>
          </p:cNvPr>
          <p:cNvSpPr>
            <a:spLocks noGrp="1"/>
          </p:cNvSpPr>
          <p:nvPr>
            <p:ph type="title" orient="vert"/>
          </p:nvPr>
        </p:nvSpPr>
        <p:spPr>
          <a:xfrm>
            <a:off x="8724900" y="365125"/>
            <a:ext cx="2628900" cy="5811838"/>
          </a:xfrm>
        </p:spPr>
        <p:txBody>
          <a:bodyPr vert="eaVert"/>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DD6B12BE-C47D-778D-F8A6-878A66DFD1CD}"/>
              </a:ext>
            </a:extLst>
          </p:cNvPr>
          <p:cNvSpPr>
            <a:spLocks noGrp="1"/>
          </p:cNvSpPr>
          <p:nvPr>
            <p:ph type="body" orient="vert" idx="1"/>
          </p:nvPr>
        </p:nvSpPr>
        <p:spPr>
          <a:xfrm>
            <a:off x="838200" y="365125"/>
            <a:ext cx="7734300" cy="5811838"/>
          </a:xfrm>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3AFB3C5B-C109-07AD-7927-3112F8679E14}"/>
              </a:ext>
            </a:extLst>
          </p:cNvPr>
          <p:cNvSpPr>
            <a:spLocks noGrp="1"/>
          </p:cNvSpPr>
          <p:nvPr>
            <p:ph type="dt" sz="half" idx="10"/>
          </p:nvPr>
        </p:nvSpPr>
        <p:spPr/>
        <p:txBody>
          <a:bodyPr/>
          <a:lstStyle/>
          <a:p>
            <a:fld id="{5CA09D86-1CFC-4BF3-94F4-6302C3B3DCBB}" type="datetimeFigureOut">
              <a:rPr lang="pt-PT" smtClean="0"/>
              <a:t>21/06/2022</a:t>
            </a:fld>
            <a:endParaRPr lang="pt-PT"/>
          </a:p>
        </p:txBody>
      </p:sp>
      <p:sp>
        <p:nvSpPr>
          <p:cNvPr id="5" name="Marcador de Posição do Rodapé 4">
            <a:extLst>
              <a:ext uri="{FF2B5EF4-FFF2-40B4-BE49-F238E27FC236}">
                <a16:creationId xmlns:a16="http://schemas.microsoft.com/office/drawing/2014/main" id="{2E26CCF2-E962-1F59-7F8F-662FF382A05B}"/>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57717F95-C80F-802E-BA6E-A5798B52F161}"/>
              </a:ext>
            </a:extLst>
          </p:cNvPr>
          <p:cNvSpPr>
            <a:spLocks noGrp="1"/>
          </p:cNvSpPr>
          <p:nvPr>
            <p:ph type="sldNum" sz="quarter" idx="12"/>
          </p:nvPr>
        </p:nvSpPr>
        <p:spPr/>
        <p:txBody>
          <a:bodyPr/>
          <a:lstStyle/>
          <a:p>
            <a:fld id="{27B477E4-BBDF-4B7D-9F2E-9D8DC1E9C8F1}" type="slidenum">
              <a:rPr lang="pt-PT" smtClean="0"/>
              <a:t>‹nº›</a:t>
            </a:fld>
            <a:endParaRPr lang="pt-PT"/>
          </a:p>
        </p:txBody>
      </p:sp>
    </p:spTree>
    <p:extLst>
      <p:ext uri="{BB962C8B-B14F-4D97-AF65-F5344CB8AC3E}">
        <p14:creationId xmlns:p14="http://schemas.microsoft.com/office/powerpoint/2010/main" val="3707770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6D8A6B-48B5-727B-3F49-3D6F01C1E872}"/>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B21AA297-55E6-24D9-05ED-EB69BB8E026E}"/>
              </a:ext>
            </a:extLst>
          </p:cNvPr>
          <p:cNvSpPr>
            <a:spLocks noGrp="1"/>
          </p:cNvSpPr>
          <p:nvPr>
            <p:ph idx="1"/>
          </p:nvPr>
        </p:nvSpPr>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1E86DA7C-66C4-1FC7-D08F-6A624C7EDB57}"/>
              </a:ext>
            </a:extLst>
          </p:cNvPr>
          <p:cNvSpPr>
            <a:spLocks noGrp="1"/>
          </p:cNvSpPr>
          <p:nvPr>
            <p:ph type="dt" sz="half" idx="10"/>
          </p:nvPr>
        </p:nvSpPr>
        <p:spPr/>
        <p:txBody>
          <a:bodyPr/>
          <a:lstStyle/>
          <a:p>
            <a:fld id="{5CA09D86-1CFC-4BF3-94F4-6302C3B3DCBB}" type="datetimeFigureOut">
              <a:rPr lang="pt-PT" smtClean="0"/>
              <a:t>21/06/2022</a:t>
            </a:fld>
            <a:endParaRPr lang="pt-PT"/>
          </a:p>
        </p:txBody>
      </p:sp>
      <p:sp>
        <p:nvSpPr>
          <p:cNvPr id="5" name="Marcador de Posição do Rodapé 4">
            <a:extLst>
              <a:ext uri="{FF2B5EF4-FFF2-40B4-BE49-F238E27FC236}">
                <a16:creationId xmlns:a16="http://schemas.microsoft.com/office/drawing/2014/main" id="{6E3FE13A-68B3-6CBA-EA77-C181261E675E}"/>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94FCD3C6-0907-492D-4440-8145F1512B63}"/>
              </a:ext>
            </a:extLst>
          </p:cNvPr>
          <p:cNvSpPr>
            <a:spLocks noGrp="1"/>
          </p:cNvSpPr>
          <p:nvPr>
            <p:ph type="sldNum" sz="quarter" idx="12"/>
          </p:nvPr>
        </p:nvSpPr>
        <p:spPr/>
        <p:txBody>
          <a:bodyPr/>
          <a:lstStyle/>
          <a:p>
            <a:fld id="{27B477E4-BBDF-4B7D-9F2E-9D8DC1E9C8F1}" type="slidenum">
              <a:rPr lang="pt-PT" smtClean="0"/>
              <a:t>‹nº›</a:t>
            </a:fld>
            <a:endParaRPr lang="pt-PT"/>
          </a:p>
        </p:txBody>
      </p:sp>
    </p:spTree>
    <p:extLst>
      <p:ext uri="{BB962C8B-B14F-4D97-AF65-F5344CB8AC3E}">
        <p14:creationId xmlns:p14="http://schemas.microsoft.com/office/powerpoint/2010/main" val="2771598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185614-BEE4-194E-5A7A-8AFA76B9AE40}"/>
              </a:ext>
            </a:extLst>
          </p:cNvPr>
          <p:cNvSpPr>
            <a:spLocks noGrp="1"/>
          </p:cNvSpPr>
          <p:nvPr>
            <p:ph type="title"/>
          </p:nvPr>
        </p:nvSpPr>
        <p:spPr>
          <a:xfrm>
            <a:off x="831850" y="1709738"/>
            <a:ext cx="10515600" cy="2852737"/>
          </a:xfrm>
        </p:spPr>
        <p:txBody>
          <a:bodyPr anchor="b"/>
          <a:lstStyle>
            <a:lvl1pPr>
              <a:defRPr sz="6000"/>
            </a:lvl1p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0858FA4A-FD80-FFE2-99DD-41C7701900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PT"/>
              <a:t>Clique para editar os estilos do texto de Modelo Global</a:t>
            </a:r>
          </a:p>
        </p:txBody>
      </p:sp>
      <p:sp>
        <p:nvSpPr>
          <p:cNvPr id="4" name="Marcador de Posição da Data 3">
            <a:extLst>
              <a:ext uri="{FF2B5EF4-FFF2-40B4-BE49-F238E27FC236}">
                <a16:creationId xmlns:a16="http://schemas.microsoft.com/office/drawing/2014/main" id="{1FAEF169-81E6-50F1-7F94-DDCE0BDA5CCE}"/>
              </a:ext>
            </a:extLst>
          </p:cNvPr>
          <p:cNvSpPr>
            <a:spLocks noGrp="1"/>
          </p:cNvSpPr>
          <p:nvPr>
            <p:ph type="dt" sz="half" idx="10"/>
          </p:nvPr>
        </p:nvSpPr>
        <p:spPr/>
        <p:txBody>
          <a:bodyPr/>
          <a:lstStyle/>
          <a:p>
            <a:fld id="{5CA09D86-1CFC-4BF3-94F4-6302C3B3DCBB}" type="datetimeFigureOut">
              <a:rPr lang="pt-PT" smtClean="0"/>
              <a:t>21/06/2022</a:t>
            </a:fld>
            <a:endParaRPr lang="pt-PT"/>
          </a:p>
        </p:txBody>
      </p:sp>
      <p:sp>
        <p:nvSpPr>
          <p:cNvPr id="5" name="Marcador de Posição do Rodapé 4">
            <a:extLst>
              <a:ext uri="{FF2B5EF4-FFF2-40B4-BE49-F238E27FC236}">
                <a16:creationId xmlns:a16="http://schemas.microsoft.com/office/drawing/2014/main" id="{B8BA1D75-5379-8240-1AD6-33EC4E0F3B63}"/>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352A0F4B-B3AD-C09A-37F7-31085D2ECE75}"/>
              </a:ext>
            </a:extLst>
          </p:cNvPr>
          <p:cNvSpPr>
            <a:spLocks noGrp="1"/>
          </p:cNvSpPr>
          <p:nvPr>
            <p:ph type="sldNum" sz="quarter" idx="12"/>
          </p:nvPr>
        </p:nvSpPr>
        <p:spPr/>
        <p:txBody>
          <a:bodyPr/>
          <a:lstStyle/>
          <a:p>
            <a:fld id="{27B477E4-BBDF-4B7D-9F2E-9D8DC1E9C8F1}" type="slidenum">
              <a:rPr lang="pt-PT" smtClean="0"/>
              <a:t>‹nº›</a:t>
            </a:fld>
            <a:endParaRPr lang="pt-PT"/>
          </a:p>
        </p:txBody>
      </p:sp>
    </p:spTree>
    <p:extLst>
      <p:ext uri="{BB962C8B-B14F-4D97-AF65-F5344CB8AC3E}">
        <p14:creationId xmlns:p14="http://schemas.microsoft.com/office/powerpoint/2010/main" val="3390383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D58484-6D85-3330-07AD-55B6A2BAADEB}"/>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06EE7D66-389E-4A8B-1B2E-750961087FA8}"/>
              </a:ext>
            </a:extLst>
          </p:cNvPr>
          <p:cNvSpPr>
            <a:spLocks noGrp="1"/>
          </p:cNvSpPr>
          <p:nvPr>
            <p:ph sz="half" idx="1"/>
          </p:nvPr>
        </p:nvSpPr>
        <p:spPr>
          <a:xfrm>
            <a:off x="838200"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e Conteúdo 3">
            <a:extLst>
              <a:ext uri="{FF2B5EF4-FFF2-40B4-BE49-F238E27FC236}">
                <a16:creationId xmlns:a16="http://schemas.microsoft.com/office/drawing/2014/main" id="{9CD76D1C-ED3A-ED17-2DCE-8D436C8285F4}"/>
              </a:ext>
            </a:extLst>
          </p:cNvPr>
          <p:cNvSpPr>
            <a:spLocks noGrp="1"/>
          </p:cNvSpPr>
          <p:nvPr>
            <p:ph sz="half" idx="2"/>
          </p:nvPr>
        </p:nvSpPr>
        <p:spPr>
          <a:xfrm>
            <a:off x="6172200"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a Data 4">
            <a:extLst>
              <a:ext uri="{FF2B5EF4-FFF2-40B4-BE49-F238E27FC236}">
                <a16:creationId xmlns:a16="http://schemas.microsoft.com/office/drawing/2014/main" id="{CCF06480-2E1B-FDA9-FF21-24C3AE42E2BE}"/>
              </a:ext>
            </a:extLst>
          </p:cNvPr>
          <p:cNvSpPr>
            <a:spLocks noGrp="1"/>
          </p:cNvSpPr>
          <p:nvPr>
            <p:ph type="dt" sz="half" idx="10"/>
          </p:nvPr>
        </p:nvSpPr>
        <p:spPr/>
        <p:txBody>
          <a:bodyPr/>
          <a:lstStyle/>
          <a:p>
            <a:fld id="{5CA09D86-1CFC-4BF3-94F4-6302C3B3DCBB}" type="datetimeFigureOut">
              <a:rPr lang="pt-PT" smtClean="0"/>
              <a:t>21/06/2022</a:t>
            </a:fld>
            <a:endParaRPr lang="pt-PT"/>
          </a:p>
        </p:txBody>
      </p:sp>
      <p:sp>
        <p:nvSpPr>
          <p:cNvPr id="6" name="Marcador de Posição do Rodapé 5">
            <a:extLst>
              <a:ext uri="{FF2B5EF4-FFF2-40B4-BE49-F238E27FC236}">
                <a16:creationId xmlns:a16="http://schemas.microsoft.com/office/drawing/2014/main" id="{FB0AC3A3-0CA7-7204-8EAD-A42E744F210D}"/>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FAC61958-8346-EED6-AFF3-C6B83BE93208}"/>
              </a:ext>
            </a:extLst>
          </p:cNvPr>
          <p:cNvSpPr>
            <a:spLocks noGrp="1"/>
          </p:cNvSpPr>
          <p:nvPr>
            <p:ph type="sldNum" sz="quarter" idx="12"/>
          </p:nvPr>
        </p:nvSpPr>
        <p:spPr/>
        <p:txBody>
          <a:bodyPr/>
          <a:lstStyle/>
          <a:p>
            <a:fld id="{27B477E4-BBDF-4B7D-9F2E-9D8DC1E9C8F1}" type="slidenum">
              <a:rPr lang="pt-PT" smtClean="0"/>
              <a:t>‹nº›</a:t>
            </a:fld>
            <a:endParaRPr lang="pt-PT"/>
          </a:p>
        </p:txBody>
      </p:sp>
    </p:spTree>
    <p:extLst>
      <p:ext uri="{BB962C8B-B14F-4D97-AF65-F5344CB8AC3E}">
        <p14:creationId xmlns:p14="http://schemas.microsoft.com/office/powerpoint/2010/main" val="295122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FB7FFE-4C57-8466-BB77-C096243BA30F}"/>
              </a:ext>
            </a:extLst>
          </p:cNvPr>
          <p:cNvSpPr>
            <a:spLocks noGrp="1"/>
          </p:cNvSpPr>
          <p:nvPr>
            <p:ph type="title"/>
          </p:nvPr>
        </p:nvSpPr>
        <p:spPr>
          <a:xfrm>
            <a:off x="839788" y="365125"/>
            <a:ext cx="10515600" cy="1325563"/>
          </a:xfrm>
        </p:spPr>
        <p:txBody>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236B7CDC-4D3E-66C8-27B4-D09DBC7D34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4" name="Marcador de Posição de Conteúdo 3">
            <a:extLst>
              <a:ext uri="{FF2B5EF4-FFF2-40B4-BE49-F238E27FC236}">
                <a16:creationId xmlns:a16="http://schemas.microsoft.com/office/drawing/2014/main" id="{B972FC3D-DCCE-7297-A1D0-D61ACDF7F7EB}"/>
              </a:ext>
            </a:extLst>
          </p:cNvPr>
          <p:cNvSpPr>
            <a:spLocks noGrp="1"/>
          </p:cNvSpPr>
          <p:nvPr>
            <p:ph sz="half" idx="2"/>
          </p:nvPr>
        </p:nvSpPr>
        <p:spPr>
          <a:xfrm>
            <a:off x="839788" y="2505075"/>
            <a:ext cx="5157787"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o Texto 4">
            <a:extLst>
              <a:ext uri="{FF2B5EF4-FFF2-40B4-BE49-F238E27FC236}">
                <a16:creationId xmlns:a16="http://schemas.microsoft.com/office/drawing/2014/main" id="{76BFC186-3CC6-F16F-005A-D966995222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6" name="Marcador de Posição de Conteúdo 5">
            <a:extLst>
              <a:ext uri="{FF2B5EF4-FFF2-40B4-BE49-F238E27FC236}">
                <a16:creationId xmlns:a16="http://schemas.microsoft.com/office/drawing/2014/main" id="{70B7F03B-207D-A65D-55E3-9BB6E76BE270}"/>
              </a:ext>
            </a:extLst>
          </p:cNvPr>
          <p:cNvSpPr>
            <a:spLocks noGrp="1"/>
          </p:cNvSpPr>
          <p:nvPr>
            <p:ph sz="quarter" idx="4"/>
          </p:nvPr>
        </p:nvSpPr>
        <p:spPr>
          <a:xfrm>
            <a:off x="6172200" y="2505075"/>
            <a:ext cx="5183188"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7" name="Marcador de Posição da Data 6">
            <a:extLst>
              <a:ext uri="{FF2B5EF4-FFF2-40B4-BE49-F238E27FC236}">
                <a16:creationId xmlns:a16="http://schemas.microsoft.com/office/drawing/2014/main" id="{806E7B5D-2DB4-2035-CA86-2E05435F9389}"/>
              </a:ext>
            </a:extLst>
          </p:cNvPr>
          <p:cNvSpPr>
            <a:spLocks noGrp="1"/>
          </p:cNvSpPr>
          <p:nvPr>
            <p:ph type="dt" sz="half" idx="10"/>
          </p:nvPr>
        </p:nvSpPr>
        <p:spPr/>
        <p:txBody>
          <a:bodyPr/>
          <a:lstStyle/>
          <a:p>
            <a:fld id="{5CA09D86-1CFC-4BF3-94F4-6302C3B3DCBB}" type="datetimeFigureOut">
              <a:rPr lang="pt-PT" smtClean="0"/>
              <a:t>21/06/2022</a:t>
            </a:fld>
            <a:endParaRPr lang="pt-PT"/>
          </a:p>
        </p:txBody>
      </p:sp>
      <p:sp>
        <p:nvSpPr>
          <p:cNvPr id="8" name="Marcador de Posição do Rodapé 7">
            <a:extLst>
              <a:ext uri="{FF2B5EF4-FFF2-40B4-BE49-F238E27FC236}">
                <a16:creationId xmlns:a16="http://schemas.microsoft.com/office/drawing/2014/main" id="{479E9E73-EACC-86E2-C399-F4CCFDF45287}"/>
              </a:ext>
            </a:extLst>
          </p:cNvPr>
          <p:cNvSpPr>
            <a:spLocks noGrp="1"/>
          </p:cNvSpPr>
          <p:nvPr>
            <p:ph type="ftr" sz="quarter" idx="11"/>
          </p:nvPr>
        </p:nvSpPr>
        <p:spPr/>
        <p:txBody>
          <a:bodyPr/>
          <a:lstStyle/>
          <a:p>
            <a:endParaRPr lang="pt-PT"/>
          </a:p>
        </p:txBody>
      </p:sp>
      <p:sp>
        <p:nvSpPr>
          <p:cNvPr id="9" name="Marcador de Posição do Número do Diapositivo 8">
            <a:extLst>
              <a:ext uri="{FF2B5EF4-FFF2-40B4-BE49-F238E27FC236}">
                <a16:creationId xmlns:a16="http://schemas.microsoft.com/office/drawing/2014/main" id="{34E772CF-6470-69CB-2C62-25C9579FE41E}"/>
              </a:ext>
            </a:extLst>
          </p:cNvPr>
          <p:cNvSpPr>
            <a:spLocks noGrp="1"/>
          </p:cNvSpPr>
          <p:nvPr>
            <p:ph type="sldNum" sz="quarter" idx="12"/>
          </p:nvPr>
        </p:nvSpPr>
        <p:spPr/>
        <p:txBody>
          <a:bodyPr/>
          <a:lstStyle/>
          <a:p>
            <a:fld id="{27B477E4-BBDF-4B7D-9F2E-9D8DC1E9C8F1}" type="slidenum">
              <a:rPr lang="pt-PT" smtClean="0"/>
              <a:t>‹nº›</a:t>
            </a:fld>
            <a:endParaRPr lang="pt-PT"/>
          </a:p>
        </p:txBody>
      </p:sp>
    </p:spTree>
    <p:extLst>
      <p:ext uri="{BB962C8B-B14F-4D97-AF65-F5344CB8AC3E}">
        <p14:creationId xmlns:p14="http://schemas.microsoft.com/office/powerpoint/2010/main" val="2962183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323227-9CCE-4722-5648-D218E6B7E1F5}"/>
              </a:ext>
            </a:extLst>
          </p:cNvPr>
          <p:cNvSpPr>
            <a:spLocks noGrp="1"/>
          </p:cNvSpPr>
          <p:nvPr>
            <p:ph type="title"/>
          </p:nvPr>
        </p:nvSpPr>
        <p:spPr/>
        <p:txBody>
          <a:bodyPr/>
          <a:lstStyle/>
          <a:p>
            <a:r>
              <a:rPr lang="pt-PT"/>
              <a:t>Clique para editar o estilo de título do Modelo Global</a:t>
            </a:r>
          </a:p>
        </p:txBody>
      </p:sp>
      <p:sp>
        <p:nvSpPr>
          <p:cNvPr id="3" name="Marcador de Posição da Data 2">
            <a:extLst>
              <a:ext uri="{FF2B5EF4-FFF2-40B4-BE49-F238E27FC236}">
                <a16:creationId xmlns:a16="http://schemas.microsoft.com/office/drawing/2014/main" id="{BC2F9029-3879-54BC-C1A2-11670489E697}"/>
              </a:ext>
            </a:extLst>
          </p:cNvPr>
          <p:cNvSpPr>
            <a:spLocks noGrp="1"/>
          </p:cNvSpPr>
          <p:nvPr>
            <p:ph type="dt" sz="half" idx="10"/>
          </p:nvPr>
        </p:nvSpPr>
        <p:spPr/>
        <p:txBody>
          <a:bodyPr/>
          <a:lstStyle/>
          <a:p>
            <a:fld id="{5CA09D86-1CFC-4BF3-94F4-6302C3B3DCBB}" type="datetimeFigureOut">
              <a:rPr lang="pt-PT" smtClean="0"/>
              <a:t>21/06/2022</a:t>
            </a:fld>
            <a:endParaRPr lang="pt-PT"/>
          </a:p>
        </p:txBody>
      </p:sp>
      <p:sp>
        <p:nvSpPr>
          <p:cNvPr id="4" name="Marcador de Posição do Rodapé 3">
            <a:extLst>
              <a:ext uri="{FF2B5EF4-FFF2-40B4-BE49-F238E27FC236}">
                <a16:creationId xmlns:a16="http://schemas.microsoft.com/office/drawing/2014/main" id="{8D88B872-8A36-CEFE-7752-826FA4D8B1DC}"/>
              </a:ext>
            </a:extLst>
          </p:cNvPr>
          <p:cNvSpPr>
            <a:spLocks noGrp="1"/>
          </p:cNvSpPr>
          <p:nvPr>
            <p:ph type="ftr" sz="quarter" idx="11"/>
          </p:nvPr>
        </p:nvSpPr>
        <p:spPr/>
        <p:txBody>
          <a:bodyPr/>
          <a:lstStyle/>
          <a:p>
            <a:endParaRPr lang="pt-PT"/>
          </a:p>
        </p:txBody>
      </p:sp>
      <p:sp>
        <p:nvSpPr>
          <p:cNvPr id="5" name="Marcador de Posição do Número do Diapositivo 4">
            <a:extLst>
              <a:ext uri="{FF2B5EF4-FFF2-40B4-BE49-F238E27FC236}">
                <a16:creationId xmlns:a16="http://schemas.microsoft.com/office/drawing/2014/main" id="{89D93CCF-8A1D-6E69-77B4-D3F1EB08B469}"/>
              </a:ext>
            </a:extLst>
          </p:cNvPr>
          <p:cNvSpPr>
            <a:spLocks noGrp="1"/>
          </p:cNvSpPr>
          <p:nvPr>
            <p:ph type="sldNum" sz="quarter" idx="12"/>
          </p:nvPr>
        </p:nvSpPr>
        <p:spPr/>
        <p:txBody>
          <a:bodyPr/>
          <a:lstStyle/>
          <a:p>
            <a:fld id="{27B477E4-BBDF-4B7D-9F2E-9D8DC1E9C8F1}" type="slidenum">
              <a:rPr lang="pt-PT" smtClean="0"/>
              <a:t>‹nº›</a:t>
            </a:fld>
            <a:endParaRPr lang="pt-PT"/>
          </a:p>
        </p:txBody>
      </p:sp>
    </p:spTree>
    <p:extLst>
      <p:ext uri="{BB962C8B-B14F-4D97-AF65-F5344CB8AC3E}">
        <p14:creationId xmlns:p14="http://schemas.microsoft.com/office/powerpoint/2010/main" val="3891894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a:extLst>
              <a:ext uri="{FF2B5EF4-FFF2-40B4-BE49-F238E27FC236}">
                <a16:creationId xmlns:a16="http://schemas.microsoft.com/office/drawing/2014/main" id="{C2C48B57-97B9-977C-565A-6FD0B4874597}"/>
              </a:ext>
            </a:extLst>
          </p:cNvPr>
          <p:cNvSpPr>
            <a:spLocks noGrp="1"/>
          </p:cNvSpPr>
          <p:nvPr>
            <p:ph type="dt" sz="half" idx="10"/>
          </p:nvPr>
        </p:nvSpPr>
        <p:spPr/>
        <p:txBody>
          <a:bodyPr/>
          <a:lstStyle/>
          <a:p>
            <a:fld id="{5CA09D86-1CFC-4BF3-94F4-6302C3B3DCBB}" type="datetimeFigureOut">
              <a:rPr lang="pt-PT" smtClean="0"/>
              <a:t>21/06/2022</a:t>
            </a:fld>
            <a:endParaRPr lang="pt-PT"/>
          </a:p>
        </p:txBody>
      </p:sp>
      <p:sp>
        <p:nvSpPr>
          <p:cNvPr id="3" name="Marcador de Posição do Rodapé 2">
            <a:extLst>
              <a:ext uri="{FF2B5EF4-FFF2-40B4-BE49-F238E27FC236}">
                <a16:creationId xmlns:a16="http://schemas.microsoft.com/office/drawing/2014/main" id="{525AF6B8-57FC-5F2E-5A4C-B0BF7EA49B25}"/>
              </a:ext>
            </a:extLst>
          </p:cNvPr>
          <p:cNvSpPr>
            <a:spLocks noGrp="1"/>
          </p:cNvSpPr>
          <p:nvPr>
            <p:ph type="ftr" sz="quarter" idx="11"/>
          </p:nvPr>
        </p:nvSpPr>
        <p:spPr/>
        <p:txBody>
          <a:bodyPr/>
          <a:lstStyle/>
          <a:p>
            <a:endParaRPr lang="pt-PT"/>
          </a:p>
        </p:txBody>
      </p:sp>
      <p:sp>
        <p:nvSpPr>
          <p:cNvPr id="4" name="Marcador de Posição do Número do Diapositivo 3">
            <a:extLst>
              <a:ext uri="{FF2B5EF4-FFF2-40B4-BE49-F238E27FC236}">
                <a16:creationId xmlns:a16="http://schemas.microsoft.com/office/drawing/2014/main" id="{50D7A942-8CDB-8F2C-5D8A-BCF0843F1860}"/>
              </a:ext>
            </a:extLst>
          </p:cNvPr>
          <p:cNvSpPr>
            <a:spLocks noGrp="1"/>
          </p:cNvSpPr>
          <p:nvPr>
            <p:ph type="sldNum" sz="quarter" idx="12"/>
          </p:nvPr>
        </p:nvSpPr>
        <p:spPr/>
        <p:txBody>
          <a:bodyPr/>
          <a:lstStyle/>
          <a:p>
            <a:fld id="{27B477E4-BBDF-4B7D-9F2E-9D8DC1E9C8F1}" type="slidenum">
              <a:rPr lang="pt-PT" smtClean="0"/>
              <a:t>‹nº›</a:t>
            </a:fld>
            <a:endParaRPr lang="pt-PT"/>
          </a:p>
        </p:txBody>
      </p:sp>
    </p:spTree>
    <p:extLst>
      <p:ext uri="{BB962C8B-B14F-4D97-AF65-F5344CB8AC3E}">
        <p14:creationId xmlns:p14="http://schemas.microsoft.com/office/powerpoint/2010/main" val="1435526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F2210AC-EB86-771F-B149-94D6E9211F29}"/>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7B01307E-948B-2BF3-C428-1B5807BC97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o Texto 3">
            <a:extLst>
              <a:ext uri="{FF2B5EF4-FFF2-40B4-BE49-F238E27FC236}">
                <a16:creationId xmlns:a16="http://schemas.microsoft.com/office/drawing/2014/main" id="{8D4F804F-7706-6D1B-D2F0-A6FD20B648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E53EAB2D-6FC0-A533-6D73-EA2BD6C2C1F4}"/>
              </a:ext>
            </a:extLst>
          </p:cNvPr>
          <p:cNvSpPr>
            <a:spLocks noGrp="1"/>
          </p:cNvSpPr>
          <p:nvPr>
            <p:ph type="dt" sz="half" idx="10"/>
          </p:nvPr>
        </p:nvSpPr>
        <p:spPr/>
        <p:txBody>
          <a:bodyPr/>
          <a:lstStyle/>
          <a:p>
            <a:fld id="{5CA09D86-1CFC-4BF3-94F4-6302C3B3DCBB}" type="datetimeFigureOut">
              <a:rPr lang="pt-PT" smtClean="0"/>
              <a:t>21/06/2022</a:t>
            </a:fld>
            <a:endParaRPr lang="pt-PT"/>
          </a:p>
        </p:txBody>
      </p:sp>
      <p:sp>
        <p:nvSpPr>
          <p:cNvPr id="6" name="Marcador de Posição do Rodapé 5">
            <a:extLst>
              <a:ext uri="{FF2B5EF4-FFF2-40B4-BE49-F238E27FC236}">
                <a16:creationId xmlns:a16="http://schemas.microsoft.com/office/drawing/2014/main" id="{39389734-D198-7B58-B205-D215BE9F93E6}"/>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0D570B5A-ED2B-F89A-24E4-2B1737661FCD}"/>
              </a:ext>
            </a:extLst>
          </p:cNvPr>
          <p:cNvSpPr>
            <a:spLocks noGrp="1"/>
          </p:cNvSpPr>
          <p:nvPr>
            <p:ph type="sldNum" sz="quarter" idx="12"/>
          </p:nvPr>
        </p:nvSpPr>
        <p:spPr/>
        <p:txBody>
          <a:bodyPr/>
          <a:lstStyle/>
          <a:p>
            <a:fld id="{27B477E4-BBDF-4B7D-9F2E-9D8DC1E9C8F1}" type="slidenum">
              <a:rPr lang="pt-PT" smtClean="0"/>
              <a:t>‹nº›</a:t>
            </a:fld>
            <a:endParaRPr lang="pt-PT"/>
          </a:p>
        </p:txBody>
      </p:sp>
    </p:spTree>
    <p:extLst>
      <p:ext uri="{BB962C8B-B14F-4D97-AF65-F5344CB8AC3E}">
        <p14:creationId xmlns:p14="http://schemas.microsoft.com/office/powerpoint/2010/main" val="1470711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E26C206-D101-BED2-F631-3A12BB4839E2}"/>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a Imagem 2">
            <a:extLst>
              <a:ext uri="{FF2B5EF4-FFF2-40B4-BE49-F238E27FC236}">
                <a16:creationId xmlns:a16="http://schemas.microsoft.com/office/drawing/2014/main" id="{B7FB2C09-1E37-3CA9-2D86-06AFD918EB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a:extLst>
              <a:ext uri="{FF2B5EF4-FFF2-40B4-BE49-F238E27FC236}">
                <a16:creationId xmlns:a16="http://schemas.microsoft.com/office/drawing/2014/main" id="{B955037D-BFEB-220D-9DAD-59F193A99F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1E5FCE69-2D5A-B190-64F1-BB87A831B192}"/>
              </a:ext>
            </a:extLst>
          </p:cNvPr>
          <p:cNvSpPr>
            <a:spLocks noGrp="1"/>
          </p:cNvSpPr>
          <p:nvPr>
            <p:ph type="dt" sz="half" idx="10"/>
          </p:nvPr>
        </p:nvSpPr>
        <p:spPr/>
        <p:txBody>
          <a:bodyPr/>
          <a:lstStyle/>
          <a:p>
            <a:fld id="{5CA09D86-1CFC-4BF3-94F4-6302C3B3DCBB}" type="datetimeFigureOut">
              <a:rPr lang="pt-PT" smtClean="0"/>
              <a:t>21/06/2022</a:t>
            </a:fld>
            <a:endParaRPr lang="pt-PT"/>
          </a:p>
        </p:txBody>
      </p:sp>
      <p:sp>
        <p:nvSpPr>
          <p:cNvPr id="6" name="Marcador de Posição do Rodapé 5">
            <a:extLst>
              <a:ext uri="{FF2B5EF4-FFF2-40B4-BE49-F238E27FC236}">
                <a16:creationId xmlns:a16="http://schemas.microsoft.com/office/drawing/2014/main" id="{F5C6CE08-C97E-6061-C144-51C5B8D727B6}"/>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B5125F7B-32A7-7F14-49CD-B49C37282F89}"/>
              </a:ext>
            </a:extLst>
          </p:cNvPr>
          <p:cNvSpPr>
            <a:spLocks noGrp="1"/>
          </p:cNvSpPr>
          <p:nvPr>
            <p:ph type="sldNum" sz="quarter" idx="12"/>
          </p:nvPr>
        </p:nvSpPr>
        <p:spPr/>
        <p:txBody>
          <a:bodyPr/>
          <a:lstStyle/>
          <a:p>
            <a:fld id="{27B477E4-BBDF-4B7D-9F2E-9D8DC1E9C8F1}" type="slidenum">
              <a:rPr lang="pt-PT" smtClean="0"/>
              <a:t>‹nº›</a:t>
            </a:fld>
            <a:endParaRPr lang="pt-PT"/>
          </a:p>
        </p:txBody>
      </p:sp>
    </p:spTree>
    <p:extLst>
      <p:ext uri="{BB962C8B-B14F-4D97-AF65-F5344CB8AC3E}">
        <p14:creationId xmlns:p14="http://schemas.microsoft.com/office/powerpoint/2010/main" val="339957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62CA635D-3E40-4524-A62F-285718D1653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140CC764-0BDD-3802-9DBD-97C8934551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8EA2BD39-5AB1-92C4-2493-9A47CD56C17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A09D86-1CFC-4BF3-94F4-6302C3B3DCBB}" type="datetimeFigureOut">
              <a:rPr lang="pt-PT" smtClean="0"/>
              <a:t>21/06/2022</a:t>
            </a:fld>
            <a:endParaRPr lang="pt-PT"/>
          </a:p>
        </p:txBody>
      </p:sp>
      <p:sp>
        <p:nvSpPr>
          <p:cNvPr id="5" name="Marcador de Posição do Rodapé 4">
            <a:extLst>
              <a:ext uri="{FF2B5EF4-FFF2-40B4-BE49-F238E27FC236}">
                <a16:creationId xmlns:a16="http://schemas.microsoft.com/office/drawing/2014/main" id="{E5E39E06-3570-B9C0-13C8-7D95878A3E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a:extLst>
              <a:ext uri="{FF2B5EF4-FFF2-40B4-BE49-F238E27FC236}">
                <a16:creationId xmlns:a16="http://schemas.microsoft.com/office/drawing/2014/main" id="{F1735357-9BF6-9D7C-DACE-16ABD6F2CE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B477E4-BBDF-4B7D-9F2E-9D8DC1E9C8F1}" type="slidenum">
              <a:rPr lang="pt-PT" smtClean="0"/>
              <a:t>‹nº›</a:t>
            </a:fld>
            <a:endParaRPr lang="pt-PT"/>
          </a:p>
        </p:txBody>
      </p:sp>
    </p:spTree>
    <p:extLst>
      <p:ext uri="{BB962C8B-B14F-4D97-AF65-F5344CB8AC3E}">
        <p14:creationId xmlns:p14="http://schemas.microsoft.com/office/powerpoint/2010/main" val="4217841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wmf"/><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oleObject" Target="../embeddings/oleObject2.bin"/><Relationship Id="rId11" Type="http://schemas.openxmlformats.org/officeDocument/2006/relationships/image" Target="../media/image7.jpg"/><Relationship Id="rId5" Type="http://schemas.openxmlformats.org/officeDocument/2006/relationships/image" Target="../media/image3.wmf"/><Relationship Id="rId10" Type="http://schemas.openxmlformats.org/officeDocument/2006/relationships/image" Target="../media/image6.wmf"/><Relationship Id="rId4" Type="http://schemas.openxmlformats.org/officeDocument/2006/relationships/oleObject" Target="../embeddings/oleObject1.bin"/><Relationship Id="rId9"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4.bin"/><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4.bin"/><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hyperlink" Target="https://loba.house/pt/property" TargetMode="External"/><Relationship Id="rId2" Type="http://schemas.openxmlformats.org/officeDocument/2006/relationships/oleObject" Target="../embeddings/oleObject5.bin"/><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6.bin"/><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11.png"/><Relationship Id="rId2" Type="http://schemas.openxmlformats.org/officeDocument/2006/relationships/oleObject" Target="../embeddings/oleObject7.bin"/><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hyperlink" Target="https://www.libertyseguros.pt/PublicWebsite/" TargetMode="External"/><Relationship Id="rId3" Type="http://schemas.openxmlformats.org/officeDocument/2006/relationships/image" Target="../media/image4.wmf"/><Relationship Id="rId7" Type="http://schemas.openxmlformats.org/officeDocument/2006/relationships/image" Target="../media/image12.png"/><Relationship Id="rId12" Type="http://schemas.openxmlformats.org/officeDocument/2006/relationships/image" Target="../media/image15.png"/><Relationship Id="rId2" Type="http://schemas.openxmlformats.org/officeDocument/2006/relationships/oleObject" Target="../embeddings/oleObject7.bin"/><Relationship Id="rId1" Type="http://schemas.openxmlformats.org/officeDocument/2006/relationships/slideLayout" Target="../slideLayouts/slideLayout1.xml"/><Relationship Id="rId6" Type="http://schemas.openxmlformats.org/officeDocument/2006/relationships/hyperlink" Target="https://www.impic.pt/impic/pt-pt/consultar/empresas-titulares-de-licenca-de-mediacao-imobiliaria" TargetMode="External"/><Relationship Id="rId11" Type="http://schemas.openxmlformats.org/officeDocument/2006/relationships/image" Target="../media/image14.png"/><Relationship Id="rId5" Type="http://schemas.openxmlformats.org/officeDocument/2006/relationships/image" Target="../media/image1.png"/><Relationship Id="rId10" Type="http://schemas.openxmlformats.org/officeDocument/2006/relationships/hyperlink" Target="https://ind.millenniumbcp.pt/pt/particulares/Pages/Welcome.aspx" TargetMode="External"/><Relationship Id="rId4" Type="http://schemas.openxmlformats.org/officeDocument/2006/relationships/image" Target="../media/image5.pn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4.wmf"/><Relationship Id="rId7" Type="http://schemas.openxmlformats.org/officeDocument/2006/relationships/image" Target="../media/image17.png"/><Relationship Id="rId2" Type="http://schemas.openxmlformats.org/officeDocument/2006/relationships/oleObject" Target="../embeddings/oleObject8.bin"/><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png"/><Relationship Id="rId10" Type="http://schemas.openxmlformats.org/officeDocument/2006/relationships/image" Target="../media/image20.svg"/><Relationship Id="rId4" Type="http://schemas.openxmlformats.org/officeDocument/2006/relationships/image" Target="../media/image5.png"/><Relationship Id="rId9"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Conexão reta 32">
            <a:extLst>
              <a:ext uri="{FF2B5EF4-FFF2-40B4-BE49-F238E27FC236}">
                <a16:creationId xmlns:a16="http://schemas.microsoft.com/office/drawing/2014/main" id="{C9ABA9A6-A73A-780F-4BD2-AF7892DE08B7}"/>
              </a:ext>
            </a:extLst>
          </p:cNvPr>
          <p:cNvCxnSpPr>
            <a:cxnSpLocks/>
          </p:cNvCxnSpPr>
          <p:nvPr/>
        </p:nvCxnSpPr>
        <p:spPr>
          <a:xfrm>
            <a:off x="0" y="1239966"/>
            <a:ext cx="12192000" cy="0"/>
          </a:xfrm>
          <a:prstGeom prst="line">
            <a:avLst/>
          </a:prstGeom>
          <a:ln>
            <a:solidFill>
              <a:srgbClr val="D2A96E"/>
            </a:solidFill>
          </a:ln>
        </p:spPr>
        <p:style>
          <a:lnRef idx="3">
            <a:schemeClr val="accent2"/>
          </a:lnRef>
          <a:fillRef idx="0">
            <a:schemeClr val="accent2"/>
          </a:fillRef>
          <a:effectRef idx="2">
            <a:schemeClr val="accent2"/>
          </a:effectRef>
          <a:fontRef idx="minor">
            <a:schemeClr val="tx1"/>
          </a:fontRef>
        </p:style>
      </p:cxnSp>
      <p:pic>
        <p:nvPicPr>
          <p:cNvPr id="11" name="Imagem 10">
            <a:extLst>
              <a:ext uri="{FF2B5EF4-FFF2-40B4-BE49-F238E27FC236}">
                <a16:creationId xmlns:a16="http://schemas.microsoft.com/office/drawing/2014/main" id="{6C105E4A-7936-826E-7CC8-CDE6B2EBCFBE}"/>
              </a:ext>
            </a:extLst>
          </p:cNvPr>
          <p:cNvPicPr>
            <a:picLocks noChangeAspect="1"/>
          </p:cNvPicPr>
          <p:nvPr/>
        </p:nvPicPr>
        <p:blipFill>
          <a:blip r:embed="rId2"/>
          <a:stretch>
            <a:fillRect/>
          </a:stretch>
        </p:blipFill>
        <p:spPr>
          <a:xfrm>
            <a:off x="823148" y="770147"/>
            <a:ext cx="711237" cy="279414"/>
          </a:xfrm>
          <a:prstGeom prst="rect">
            <a:avLst/>
          </a:prstGeom>
        </p:spPr>
      </p:pic>
      <p:pic>
        <p:nvPicPr>
          <p:cNvPr id="6" name="Imagem 5">
            <a:extLst>
              <a:ext uri="{FF2B5EF4-FFF2-40B4-BE49-F238E27FC236}">
                <a16:creationId xmlns:a16="http://schemas.microsoft.com/office/drawing/2014/main" id="{A017CD6B-6D97-B7F1-CAFA-21412B902D17}"/>
              </a:ext>
            </a:extLst>
          </p:cNvPr>
          <p:cNvPicPr>
            <a:picLocks noChangeAspect="1"/>
          </p:cNvPicPr>
          <p:nvPr/>
        </p:nvPicPr>
        <p:blipFill>
          <a:blip r:embed="rId3"/>
          <a:stretch>
            <a:fillRect/>
          </a:stretch>
        </p:blipFill>
        <p:spPr>
          <a:xfrm>
            <a:off x="6095999" y="3646745"/>
            <a:ext cx="6061552" cy="2857138"/>
          </a:xfrm>
          <a:prstGeom prst="rect">
            <a:avLst/>
          </a:prstGeom>
        </p:spPr>
      </p:pic>
      <p:graphicFrame>
        <p:nvGraphicFramePr>
          <p:cNvPr id="8" name="Objeto 7">
            <a:extLst>
              <a:ext uri="{FF2B5EF4-FFF2-40B4-BE49-F238E27FC236}">
                <a16:creationId xmlns:a16="http://schemas.microsoft.com/office/drawing/2014/main" id="{F04329A4-C01E-7F39-360A-022A8D70FBDB}"/>
              </a:ext>
            </a:extLst>
          </p:cNvPr>
          <p:cNvGraphicFramePr>
            <a:graphicFrameLocks noChangeAspect="1"/>
          </p:cNvGraphicFramePr>
          <p:nvPr>
            <p:extLst>
              <p:ext uri="{D42A27DB-BD31-4B8C-83A1-F6EECF244321}">
                <p14:modId xmlns:p14="http://schemas.microsoft.com/office/powerpoint/2010/main" val="2029401279"/>
              </p:ext>
            </p:extLst>
          </p:nvPr>
        </p:nvGraphicFramePr>
        <p:xfrm>
          <a:off x="6752837" y="2283645"/>
          <a:ext cx="1985281" cy="2290709"/>
        </p:xfrm>
        <a:graphic>
          <a:graphicData uri="http://schemas.openxmlformats.org/presentationml/2006/ole">
            <mc:AlternateContent xmlns:mc="http://schemas.openxmlformats.org/markup-compatibility/2006">
              <mc:Choice xmlns:v="urn:schemas-microsoft-com:vml" Requires="v">
                <p:oleObj name="Imagem de Mapa de Bits" r:id="rId4" imgW="2476440" imgH="2857680" progId="Paint.Picture">
                  <p:embed/>
                </p:oleObj>
              </mc:Choice>
              <mc:Fallback>
                <p:oleObj name="Imagem de Mapa de Bits" r:id="rId4" imgW="2476440" imgH="2857680" progId="Paint.Picture">
                  <p:embed/>
                  <p:pic>
                    <p:nvPicPr>
                      <p:cNvPr id="0" name=""/>
                      <p:cNvPicPr/>
                      <p:nvPr/>
                    </p:nvPicPr>
                    <p:blipFill>
                      <a:blip r:embed="rId5"/>
                      <a:stretch>
                        <a:fillRect/>
                      </a:stretch>
                    </p:blipFill>
                    <p:spPr>
                      <a:xfrm>
                        <a:off x="6752837" y="2283645"/>
                        <a:ext cx="1985281" cy="2290709"/>
                      </a:xfrm>
                      <a:prstGeom prst="rect">
                        <a:avLst/>
                      </a:prstGeom>
                      <a:solidFill>
                        <a:srgbClr val="D2A96E"/>
                      </a:solidFill>
                    </p:spPr>
                  </p:pic>
                </p:oleObj>
              </mc:Fallback>
            </mc:AlternateContent>
          </a:graphicData>
        </a:graphic>
      </p:graphicFrame>
      <p:graphicFrame>
        <p:nvGraphicFramePr>
          <p:cNvPr id="10" name="Objeto 9">
            <a:extLst>
              <a:ext uri="{FF2B5EF4-FFF2-40B4-BE49-F238E27FC236}">
                <a16:creationId xmlns:a16="http://schemas.microsoft.com/office/drawing/2014/main" id="{F3145FB7-0FB0-C856-765C-1D45F2094CB7}"/>
              </a:ext>
            </a:extLst>
          </p:cNvPr>
          <p:cNvGraphicFramePr>
            <a:graphicFrameLocks noChangeAspect="1"/>
          </p:cNvGraphicFramePr>
          <p:nvPr>
            <p:extLst>
              <p:ext uri="{D42A27DB-BD31-4B8C-83A1-F6EECF244321}">
                <p14:modId xmlns:p14="http://schemas.microsoft.com/office/powerpoint/2010/main" val="2371117180"/>
              </p:ext>
            </p:extLst>
          </p:nvPr>
        </p:nvGraphicFramePr>
        <p:xfrm>
          <a:off x="9330461" y="770147"/>
          <a:ext cx="2306868" cy="376468"/>
        </p:xfrm>
        <a:graphic>
          <a:graphicData uri="http://schemas.openxmlformats.org/presentationml/2006/ole">
            <mc:AlternateContent xmlns:mc="http://schemas.openxmlformats.org/markup-compatibility/2006">
              <mc:Choice xmlns:v="urn:schemas-microsoft-com:vml" Requires="v">
                <p:oleObj name="Imagem de Mapa de Bits" r:id="rId6" imgW="1828800" imgH="298440" progId="Paint.Picture">
                  <p:embed/>
                </p:oleObj>
              </mc:Choice>
              <mc:Fallback>
                <p:oleObj name="Imagem de Mapa de Bits" r:id="rId6" imgW="1828800" imgH="298440" progId="Paint.Picture">
                  <p:embed/>
                  <p:pic>
                    <p:nvPicPr>
                      <p:cNvPr id="0" name=""/>
                      <p:cNvPicPr/>
                      <p:nvPr/>
                    </p:nvPicPr>
                    <p:blipFill>
                      <a:blip r:embed="rId7"/>
                      <a:stretch>
                        <a:fillRect/>
                      </a:stretch>
                    </p:blipFill>
                    <p:spPr>
                      <a:xfrm>
                        <a:off x="9330461" y="770147"/>
                        <a:ext cx="2306868" cy="376468"/>
                      </a:xfrm>
                      <a:prstGeom prst="rect">
                        <a:avLst/>
                      </a:prstGeom>
                    </p:spPr>
                  </p:pic>
                </p:oleObj>
              </mc:Fallback>
            </mc:AlternateContent>
          </a:graphicData>
        </a:graphic>
      </p:graphicFrame>
      <p:pic>
        <p:nvPicPr>
          <p:cNvPr id="29" name="Imagem 28">
            <a:extLst>
              <a:ext uri="{FF2B5EF4-FFF2-40B4-BE49-F238E27FC236}">
                <a16:creationId xmlns:a16="http://schemas.microsoft.com/office/drawing/2014/main" id="{1E590242-3CD3-6FA8-25E2-01CB6925439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0101" y="331209"/>
            <a:ext cx="653047" cy="718352"/>
          </a:xfrm>
          <a:prstGeom prst="rect">
            <a:avLst/>
          </a:prstGeom>
        </p:spPr>
      </p:pic>
      <p:graphicFrame>
        <p:nvGraphicFramePr>
          <p:cNvPr id="30" name="Objeto 29">
            <a:extLst>
              <a:ext uri="{FF2B5EF4-FFF2-40B4-BE49-F238E27FC236}">
                <a16:creationId xmlns:a16="http://schemas.microsoft.com/office/drawing/2014/main" id="{9CE6C82D-0948-FFBB-90F9-6D29415023A9}"/>
              </a:ext>
            </a:extLst>
          </p:cNvPr>
          <p:cNvGraphicFramePr>
            <a:graphicFrameLocks noChangeAspect="1"/>
          </p:cNvGraphicFramePr>
          <p:nvPr>
            <p:extLst>
              <p:ext uri="{D42A27DB-BD31-4B8C-83A1-F6EECF244321}">
                <p14:modId xmlns:p14="http://schemas.microsoft.com/office/powerpoint/2010/main" val="3686546989"/>
              </p:ext>
            </p:extLst>
          </p:nvPr>
        </p:nvGraphicFramePr>
        <p:xfrm>
          <a:off x="34449" y="3646745"/>
          <a:ext cx="6061551" cy="2859592"/>
        </p:xfrm>
        <a:graphic>
          <a:graphicData uri="http://schemas.openxmlformats.org/presentationml/2006/ole">
            <mc:AlternateContent xmlns:mc="http://schemas.openxmlformats.org/markup-compatibility/2006">
              <mc:Choice xmlns:v="urn:schemas-microsoft-com:vml" Requires="v">
                <p:oleObj name="Imagem de Mapa de Bits" r:id="rId9" imgW="7569360" imgH="3949560" progId="Paint.Picture">
                  <p:embed/>
                </p:oleObj>
              </mc:Choice>
              <mc:Fallback>
                <p:oleObj name="Imagem de Mapa de Bits" r:id="rId9" imgW="7569360" imgH="3949560" progId="Paint.Picture">
                  <p:embed/>
                  <p:pic>
                    <p:nvPicPr>
                      <p:cNvPr id="0" name=""/>
                      <p:cNvPicPr/>
                      <p:nvPr/>
                    </p:nvPicPr>
                    <p:blipFill>
                      <a:blip r:embed="rId10"/>
                      <a:stretch>
                        <a:fillRect/>
                      </a:stretch>
                    </p:blipFill>
                    <p:spPr>
                      <a:xfrm>
                        <a:off x="34449" y="3646745"/>
                        <a:ext cx="6061551" cy="2859592"/>
                      </a:xfrm>
                      <a:prstGeom prst="rect">
                        <a:avLst/>
                      </a:prstGeom>
                    </p:spPr>
                  </p:pic>
                </p:oleObj>
              </mc:Fallback>
            </mc:AlternateContent>
          </a:graphicData>
        </a:graphic>
      </p:graphicFrame>
      <p:sp>
        <p:nvSpPr>
          <p:cNvPr id="31" name="CaixaDeTexto 30">
            <a:extLst>
              <a:ext uri="{FF2B5EF4-FFF2-40B4-BE49-F238E27FC236}">
                <a16:creationId xmlns:a16="http://schemas.microsoft.com/office/drawing/2014/main" id="{CD3EDF89-9FE4-CC31-ABFA-08F37EA24973}"/>
              </a:ext>
            </a:extLst>
          </p:cNvPr>
          <p:cNvSpPr txBox="1"/>
          <p:nvPr/>
        </p:nvSpPr>
        <p:spPr>
          <a:xfrm>
            <a:off x="3453881" y="2283644"/>
            <a:ext cx="1985281" cy="2616101"/>
          </a:xfrm>
          <a:prstGeom prst="rect">
            <a:avLst/>
          </a:prstGeom>
          <a:solidFill>
            <a:srgbClr val="0F1526"/>
          </a:solidFill>
        </p:spPr>
        <p:txBody>
          <a:bodyPr wrap="square" rtlCol="0">
            <a:spAutoFit/>
          </a:bodyPr>
          <a:lstStyle/>
          <a:p>
            <a:endParaRPr lang="pt-PT" sz="1600" dirty="0">
              <a:latin typeface="Calibri Light" panose="020F0302020204030204" pitchFamily="34" charset="0"/>
              <a:ea typeface="Verdana" panose="020B0604030504040204" pitchFamily="34" charset="0"/>
              <a:cs typeface="Calibri Light" panose="020F0302020204030204" pitchFamily="34" charset="0"/>
            </a:endParaRPr>
          </a:p>
          <a:p>
            <a:r>
              <a:rPr lang="pt-PT" sz="2400" b="1" dirty="0">
                <a:solidFill>
                  <a:schemeClr val="bg1"/>
                </a:solidFill>
                <a:ea typeface="Verdana" panose="020B0604030504040204" pitchFamily="34" charset="0"/>
                <a:cs typeface="Calibri Light" panose="020F0302020204030204" pitchFamily="34" charset="0"/>
              </a:rPr>
              <a:t>Invista nos nossos imóveis</a:t>
            </a:r>
          </a:p>
          <a:p>
            <a:endParaRPr lang="pt-PT" sz="1600" dirty="0">
              <a:latin typeface="Calibri Light" panose="020F0302020204030204" pitchFamily="34" charset="0"/>
              <a:ea typeface="Verdana" panose="020B0604030504040204" pitchFamily="34" charset="0"/>
              <a:cs typeface="Calibri Light" panose="020F0302020204030204" pitchFamily="34" charset="0"/>
            </a:endParaRPr>
          </a:p>
          <a:p>
            <a:r>
              <a:rPr lang="pt-PT" sz="1200" dirty="0">
                <a:solidFill>
                  <a:schemeClr val="bg1"/>
                </a:solidFill>
                <a:latin typeface="Calibri Light" panose="020F0302020204030204" pitchFamily="34" charset="0"/>
                <a:ea typeface="Verdana" panose="020B0604030504040204" pitchFamily="34" charset="0"/>
                <a:cs typeface="Calibri Light" panose="020F0302020204030204" pitchFamily="34" charset="0"/>
              </a:rPr>
              <a:t>In Vinci investe individualmente ou com parceiros em projetos imobiliários exclusivamente à venda na nossa agência.</a:t>
            </a:r>
          </a:p>
        </p:txBody>
      </p:sp>
      <p:sp>
        <p:nvSpPr>
          <p:cNvPr id="43" name="CaixaDeTexto 42">
            <a:extLst>
              <a:ext uri="{FF2B5EF4-FFF2-40B4-BE49-F238E27FC236}">
                <a16:creationId xmlns:a16="http://schemas.microsoft.com/office/drawing/2014/main" id="{7AC7FFA9-F06E-1B9F-DEAF-620613D28E74}"/>
              </a:ext>
            </a:extLst>
          </p:cNvPr>
          <p:cNvSpPr txBox="1"/>
          <p:nvPr/>
        </p:nvSpPr>
        <p:spPr>
          <a:xfrm>
            <a:off x="997319" y="2622553"/>
            <a:ext cx="1887395" cy="369332"/>
          </a:xfrm>
          <a:prstGeom prst="rect">
            <a:avLst/>
          </a:prstGeom>
          <a:noFill/>
          <a:ln>
            <a:noFill/>
          </a:ln>
        </p:spPr>
        <p:txBody>
          <a:bodyPr wrap="square" rtlCol="0">
            <a:spAutoFit/>
          </a:bodyPr>
          <a:lstStyle/>
          <a:p>
            <a:r>
              <a:rPr lang="pt-PT" b="1" dirty="0">
                <a:solidFill>
                  <a:srgbClr val="0F1526"/>
                </a:solidFill>
              </a:rPr>
              <a:t>INVESTIMENTOS</a:t>
            </a:r>
          </a:p>
        </p:txBody>
      </p:sp>
      <p:sp>
        <p:nvSpPr>
          <p:cNvPr id="44" name="CaixaDeTexto 43">
            <a:extLst>
              <a:ext uri="{FF2B5EF4-FFF2-40B4-BE49-F238E27FC236}">
                <a16:creationId xmlns:a16="http://schemas.microsoft.com/office/drawing/2014/main" id="{916469F4-5841-CBC0-8288-E28F608F74B3}"/>
              </a:ext>
            </a:extLst>
          </p:cNvPr>
          <p:cNvSpPr txBox="1"/>
          <p:nvPr/>
        </p:nvSpPr>
        <p:spPr>
          <a:xfrm>
            <a:off x="8907034" y="2623935"/>
            <a:ext cx="3250517" cy="369332"/>
          </a:xfrm>
          <a:prstGeom prst="rect">
            <a:avLst/>
          </a:prstGeom>
          <a:noFill/>
          <a:ln>
            <a:noFill/>
          </a:ln>
        </p:spPr>
        <p:txBody>
          <a:bodyPr wrap="square" rtlCol="0">
            <a:spAutoFit/>
          </a:bodyPr>
          <a:lstStyle/>
          <a:p>
            <a:r>
              <a:rPr lang="pt-PT" b="1" dirty="0">
                <a:solidFill>
                  <a:srgbClr val="D2A96E"/>
                </a:solidFill>
              </a:rPr>
              <a:t>MEDIAÇÃO // HOUSE HUNTING</a:t>
            </a:r>
          </a:p>
        </p:txBody>
      </p:sp>
      <p:pic>
        <p:nvPicPr>
          <p:cNvPr id="3" name="Imagem 2">
            <a:extLst>
              <a:ext uri="{FF2B5EF4-FFF2-40B4-BE49-F238E27FC236}">
                <a16:creationId xmlns:a16="http://schemas.microsoft.com/office/drawing/2014/main" id="{E3758FD1-5089-9039-BA77-D5A0A3D3A5D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469180" y="453246"/>
            <a:ext cx="3253638" cy="1573439"/>
          </a:xfrm>
          <a:prstGeom prst="rect">
            <a:avLst/>
          </a:prstGeom>
        </p:spPr>
      </p:pic>
    </p:spTree>
    <p:extLst>
      <p:ext uri="{BB962C8B-B14F-4D97-AF65-F5344CB8AC3E}">
        <p14:creationId xmlns:p14="http://schemas.microsoft.com/office/powerpoint/2010/main" val="3247180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to 11">
            <a:extLst>
              <a:ext uri="{FF2B5EF4-FFF2-40B4-BE49-F238E27FC236}">
                <a16:creationId xmlns:a16="http://schemas.microsoft.com/office/drawing/2014/main" id="{81AA606F-AA44-B4DD-B796-1B8541425B96}"/>
              </a:ext>
            </a:extLst>
          </p:cNvPr>
          <p:cNvGraphicFramePr>
            <a:graphicFrameLocks noChangeAspect="1"/>
          </p:cNvGraphicFramePr>
          <p:nvPr/>
        </p:nvGraphicFramePr>
        <p:xfrm>
          <a:off x="9330461" y="770147"/>
          <a:ext cx="2306868" cy="376468"/>
        </p:xfrm>
        <a:graphic>
          <a:graphicData uri="http://schemas.openxmlformats.org/presentationml/2006/ole">
            <mc:AlternateContent xmlns:mc="http://schemas.openxmlformats.org/markup-compatibility/2006">
              <mc:Choice xmlns:v="urn:schemas-microsoft-com:vml" Requires="v">
                <p:oleObj name="Imagem de Mapa de Bits" r:id="rId2" imgW="1828800" imgH="298440" progId="Paint.Picture">
                  <p:embed/>
                </p:oleObj>
              </mc:Choice>
              <mc:Fallback>
                <p:oleObj name="Imagem de Mapa de Bits" r:id="rId2" imgW="1828800" imgH="298440" progId="Paint.Picture">
                  <p:embed/>
                  <p:pic>
                    <p:nvPicPr>
                      <p:cNvPr id="12" name="Objeto 11">
                        <a:extLst>
                          <a:ext uri="{FF2B5EF4-FFF2-40B4-BE49-F238E27FC236}">
                            <a16:creationId xmlns:a16="http://schemas.microsoft.com/office/drawing/2014/main" id="{81AA606F-AA44-B4DD-B796-1B8541425B96}"/>
                          </a:ext>
                        </a:extLst>
                      </p:cNvPr>
                      <p:cNvPicPr/>
                      <p:nvPr/>
                    </p:nvPicPr>
                    <p:blipFill>
                      <a:blip r:embed="rId3"/>
                      <a:stretch>
                        <a:fillRect/>
                      </a:stretch>
                    </p:blipFill>
                    <p:spPr>
                      <a:xfrm>
                        <a:off x="9330461" y="770147"/>
                        <a:ext cx="2306868" cy="376468"/>
                      </a:xfrm>
                      <a:prstGeom prst="rect">
                        <a:avLst/>
                      </a:prstGeom>
                    </p:spPr>
                  </p:pic>
                </p:oleObj>
              </mc:Fallback>
            </mc:AlternateContent>
          </a:graphicData>
        </a:graphic>
      </p:graphicFrame>
      <p:pic>
        <p:nvPicPr>
          <p:cNvPr id="18" name="Imagem 17">
            <a:extLst>
              <a:ext uri="{FF2B5EF4-FFF2-40B4-BE49-F238E27FC236}">
                <a16:creationId xmlns:a16="http://schemas.microsoft.com/office/drawing/2014/main" id="{B5257CC4-C6FC-70CD-48D7-8701027BC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101" y="331209"/>
            <a:ext cx="653047" cy="718352"/>
          </a:xfrm>
          <a:prstGeom prst="rect">
            <a:avLst/>
          </a:prstGeom>
        </p:spPr>
      </p:pic>
      <p:pic>
        <p:nvPicPr>
          <p:cNvPr id="19" name="Imagem 18">
            <a:extLst>
              <a:ext uri="{FF2B5EF4-FFF2-40B4-BE49-F238E27FC236}">
                <a16:creationId xmlns:a16="http://schemas.microsoft.com/office/drawing/2014/main" id="{6618A37F-69CF-251F-BEAB-39C88A3CA14D}"/>
              </a:ext>
            </a:extLst>
          </p:cNvPr>
          <p:cNvPicPr>
            <a:picLocks noChangeAspect="1"/>
          </p:cNvPicPr>
          <p:nvPr/>
        </p:nvPicPr>
        <p:blipFill>
          <a:blip r:embed="rId5"/>
          <a:stretch>
            <a:fillRect/>
          </a:stretch>
        </p:blipFill>
        <p:spPr>
          <a:xfrm>
            <a:off x="823148" y="770147"/>
            <a:ext cx="711237" cy="279414"/>
          </a:xfrm>
          <a:prstGeom prst="rect">
            <a:avLst/>
          </a:prstGeom>
        </p:spPr>
      </p:pic>
      <p:cxnSp>
        <p:nvCxnSpPr>
          <p:cNvPr id="20" name="Conexão reta 19">
            <a:extLst>
              <a:ext uri="{FF2B5EF4-FFF2-40B4-BE49-F238E27FC236}">
                <a16:creationId xmlns:a16="http://schemas.microsoft.com/office/drawing/2014/main" id="{62BC0BDD-D06F-525A-836A-35CF43FE93A7}"/>
              </a:ext>
            </a:extLst>
          </p:cNvPr>
          <p:cNvCxnSpPr>
            <a:cxnSpLocks/>
          </p:cNvCxnSpPr>
          <p:nvPr/>
        </p:nvCxnSpPr>
        <p:spPr>
          <a:xfrm>
            <a:off x="-45817" y="1254467"/>
            <a:ext cx="12324903" cy="28123"/>
          </a:xfrm>
          <a:prstGeom prst="line">
            <a:avLst/>
          </a:prstGeom>
          <a:ln>
            <a:solidFill>
              <a:srgbClr val="D2A96E"/>
            </a:solidFill>
          </a:ln>
        </p:spPr>
        <p:style>
          <a:lnRef idx="3">
            <a:schemeClr val="accent2"/>
          </a:lnRef>
          <a:fillRef idx="0">
            <a:schemeClr val="accent2"/>
          </a:fillRef>
          <a:effectRef idx="2">
            <a:schemeClr val="accent2"/>
          </a:effectRef>
          <a:fontRef idx="minor">
            <a:schemeClr val="tx1"/>
          </a:fontRef>
        </p:style>
      </p:cxnSp>
      <p:sp>
        <p:nvSpPr>
          <p:cNvPr id="25" name="CaixaDeTexto 24">
            <a:extLst>
              <a:ext uri="{FF2B5EF4-FFF2-40B4-BE49-F238E27FC236}">
                <a16:creationId xmlns:a16="http://schemas.microsoft.com/office/drawing/2014/main" id="{F0F40099-7234-95F3-2847-ACC1427AE3B0}"/>
              </a:ext>
            </a:extLst>
          </p:cNvPr>
          <p:cNvSpPr txBox="1"/>
          <p:nvPr/>
        </p:nvSpPr>
        <p:spPr>
          <a:xfrm>
            <a:off x="2900738" y="469493"/>
            <a:ext cx="6431792" cy="646331"/>
          </a:xfrm>
          <a:prstGeom prst="rect">
            <a:avLst/>
          </a:prstGeom>
          <a:noFill/>
          <a:ln>
            <a:noFill/>
          </a:ln>
        </p:spPr>
        <p:txBody>
          <a:bodyPr wrap="square" rtlCol="0">
            <a:spAutoFit/>
          </a:bodyPr>
          <a:lstStyle/>
          <a:p>
            <a:r>
              <a:rPr lang="pt-PT" sz="3600" b="1" dirty="0">
                <a:solidFill>
                  <a:srgbClr val="D2A96E"/>
                </a:solidFill>
              </a:rPr>
              <a:t>MEDIAÇÃO // HOUSE HUNTING</a:t>
            </a:r>
          </a:p>
        </p:txBody>
      </p:sp>
      <p:sp>
        <p:nvSpPr>
          <p:cNvPr id="2" name="CaixaDeTexto 1">
            <a:extLst>
              <a:ext uri="{FF2B5EF4-FFF2-40B4-BE49-F238E27FC236}">
                <a16:creationId xmlns:a16="http://schemas.microsoft.com/office/drawing/2014/main" id="{E6C37938-1742-6BDD-9FA1-8E598BE97E76}"/>
              </a:ext>
            </a:extLst>
          </p:cNvPr>
          <p:cNvSpPr txBox="1"/>
          <p:nvPr/>
        </p:nvSpPr>
        <p:spPr>
          <a:xfrm>
            <a:off x="419100" y="1487497"/>
            <a:ext cx="11326586" cy="4770537"/>
          </a:xfrm>
          <a:prstGeom prst="rect">
            <a:avLst/>
          </a:prstGeom>
          <a:noFill/>
        </p:spPr>
        <p:txBody>
          <a:bodyPr wrap="square" rtlCol="0">
            <a:spAutoFit/>
          </a:bodyPr>
          <a:lstStyle/>
          <a:p>
            <a:r>
              <a:rPr lang="pt-PT" sz="1600" i="0" dirty="0">
                <a:solidFill>
                  <a:schemeClr val="tx1">
                    <a:lumMod val="65000"/>
                    <a:lumOff val="35000"/>
                  </a:schemeClr>
                </a:solidFill>
                <a:effectLst/>
                <a:latin typeface="Arial" panose="020B0604020202020204" pitchFamily="34" charset="0"/>
                <a:cs typeface="Arial" panose="020B0604020202020204" pitchFamily="34" charset="0"/>
              </a:rPr>
              <a:t>A IN VINCI é uma agência de mediação e “</a:t>
            </a:r>
            <a:r>
              <a:rPr lang="pt-PT" sz="1600" b="1" u="sng" dirty="0" err="1">
                <a:solidFill>
                  <a:schemeClr val="tx1">
                    <a:lumMod val="65000"/>
                    <a:lumOff val="35000"/>
                  </a:schemeClr>
                </a:solidFill>
                <a:latin typeface="Arial" panose="020B0604020202020204" pitchFamily="34" charset="0"/>
                <a:cs typeface="Arial" panose="020B0604020202020204" pitchFamily="34" charset="0"/>
              </a:rPr>
              <a:t>H</a:t>
            </a:r>
            <a:r>
              <a:rPr lang="pt-PT" sz="1600" b="1" i="0" u="sng" dirty="0" err="1">
                <a:solidFill>
                  <a:schemeClr val="tx1">
                    <a:lumMod val="65000"/>
                    <a:lumOff val="35000"/>
                  </a:schemeClr>
                </a:solidFill>
                <a:effectLst/>
                <a:latin typeface="Arial" panose="020B0604020202020204" pitchFamily="34" charset="0"/>
                <a:cs typeface="Arial" panose="020B0604020202020204" pitchFamily="34" charset="0"/>
              </a:rPr>
              <a:t>ouse</a:t>
            </a:r>
            <a:r>
              <a:rPr lang="pt-PT" sz="1600" b="1" i="0" u="sng" dirty="0">
                <a:solidFill>
                  <a:schemeClr val="tx1">
                    <a:lumMod val="65000"/>
                    <a:lumOff val="35000"/>
                  </a:schemeClr>
                </a:solidFill>
                <a:effectLst/>
                <a:latin typeface="Arial" panose="020B0604020202020204" pitchFamily="34" charset="0"/>
                <a:cs typeface="Arial" panose="020B0604020202020204" pitchFamily="34" charset="0"/>
              </a:rPr>
              <a:t> </a:t>
            </a:r>
            <a:r>
              <a:rPr lang="pt-PT" sz="1600" b="1" u="sng" dirty="0" err="1">
                <a:solidFill>
                  <a:schemeClr val="tx1">
                    <a:lumMod val="65000"/>
                    <a:lumOff val="35000"/>
                  </a:schemeClr>
                </a:solidFill>
                <a:latin typeface="Arial" panose="020B0604020202020204" pitchFamily="34" charset="0"/>
                <a:cs typeface="Arial" panose="020B0604020202020204" pitchFamily="34" charset="0"/>
              </a:rPr>
              <a:t>H</a:t>
            </a:r>
            <a:r>
              <a:rPr lang="pt-PT" sz="1600" b="1" i="0" u="sng" dirty="0" err="1">
                <a:solidFill>
                  <a:schemeClr val="tx1">
                    <a:lumMod val="65000"/>
                    <a:lumOff val="35000"/>
                  </a:schemeClr>
                </a:solidFill>
                <a:effectLst/>
                <a:latin typeface="Arial" panose="020B0604020202020204" pitchFamily="34" charset="0"/>
                <a:cs typeface="Arial" panose="020B0604020202020204" pitchFamily="34" charset="0"/>
              </a:rPr>
              <a:t>unting</a:t>
            </a:r>
            <a:r>
              <a:rPr lang="pt-PT" sz="1600" i="0" dirty="0">
                <a:solidFill>
                  <a:schemeClr val="tx1">
                    <a:lumMod val="65000"/>
                    <a:lumOff val="35000"/>
                  </a:schemeClr>
                </a:solidFill>
                <a:effectLst/>
                <a:latin typeface="Arial" panose="020B0604020202020204" pitchFamily="34" charset="0"/>
                <a:cs typeface="Arial" panose="020B0604020202020204" pitchFamily="34" charset="0"/>
              </a:rPr>
              <a:t>” (Caçador de Casas) profissional em Portugal, especializada na procura de imóveis. O nosso serviço é dedicado a compradores e investidores em imobiliário.</a:t>
            </a:r>
          </a:p>
          <a:p>
            <a:endParaRPr lang="pt-PT" sz="1600" dirty="0">
              <a:solidFill>
                <a:schemeClr val="tx1">
                  <a:lumMod val="65000"/>
                  <a:lumOff val="35000"/>
                </a:schemeClr>
              </a:solidFill>
              <a:latin typeface="Arial" panose="020B0604020202020204" pitchFamily="34" charset="0"/>
              <a:cs typeface="Arial" panose="020B0604020202020204" pitchFamily="34" charset="0"/>
            </a:endParaRPr>
          </a:p>
          <a:p>
            <a:r>
              <a:rPr lang="pt-PT" sz="1600" i="0" dirty="0">
                <a:solidFill>
                  <a:schemeClr val="tx1">
                    <a:lumMod val="65000"/>
                    <a:lumOff val="35000"/>
                  </a:schemeClr>
                </a:solidFill>
                <a:effectLst/>
                <a:latin typeface="Arial" panose="020B0604020202020204" pitchFamily="34" charset="0"/>
                <a:cs typeface="Arial" panose="020B0604020202020204" pitchFamily="34" charset="0"/>
              </a:rPr>
              <a:t>Foi fundada com o objetivo de proporcionar ao comprador um </a:t>
            </a:r>
            <a:r>
              <a:rPr lang="pt-PT" sz="1600" b="1" i="0" u="sng" dirty="0">
                <a:solidFill>
                  <a:schemeClr val="tx1">
                    <a:lumMod val="65000"/>
                    <a:lumOff val="35000"/>
                  </a:schemeClr>
                </a:solidFill>
                <a:effectLst/>
                <a:latin typeface="Arial" panose="020B0604020202020204" pitchFamily="34" charset="0"/>
                <a:cs typeface="Arial" panose="020B0604020202020204" pitchFamily="34" charset="0"/>
              </a:rPr>
              <a:t>único interlocutor </a:t>
            </a:r>
            <a:r>
              <a:rPr lang="pt-PT" sz="1600" i="0" dirty="0">
                <a:solidFill>
                  <a:schemeClr val="tx1">
                    <a:lumMod val="65000"/>
                    <a:lumOff val="35000"/>
                  </a:schemeClr>
                </a:solidFill>
                <a:effectLst/>
                <a:latin typeface="Arial" panose="020B0604020202020204" pitchFamily="34" charset="0"/>
                <a:cs typeface="Arial" panose="020B0604020202020204" pitchFamily="34" charset="0"/>
              </a:rPr>
              <a:t>para encontrar, avaliar e negociar a sua casa ideal </a:t>
            </a:r>
            <a:r>
              <a:rPr lang="pt-PT" sz="1600" b="1" i="0" u="sng" dirty="0">
                <a:solidFill>
                  <a:schemeClr val="tx1">
                    <a:lumMod val="65000"/>
                    <a:lumOff val="35000"/>
                  </a:schemeClr>
                </a:solidFill>
                <a:effectLst/>
                <a:latin typeface="Arial" panose="020B0604020202020204" pitchFamily="34" charset="0"/>
                <a:cs typeface="Arial" panose="020B0604020202020204" pitchFamily="34" charset="0"/>
              </a:rPr>
              <a:t>ao melhor preço</a:t>
            </a:r>
            <a:r>
              <a:rPr lang="pt-PT" sz="1600" i="0" dirty="0">
                <a:solidFill>
                  <a:schemeClr val="tx1">
                    <a:lumMod val="65000"/>
                    <a:lumOff val="35000"/>
                  </a:schemeClr>
                </a:solidFill>
                <a:effectLst/>
                <a:latin typeface="Arial" panose="020B0604020202020204" pitchFamily="34" charset="0"/>
                <a:cs typeface="Arial" panose="020B0604020202020204" pitchFamily="34" charset="0"/>
              </a:rPr>
              <a:t>, de forma independente e sem conflitos de interesses, junto do proprietário, promotor ou agência imobiliária que vende o imóvel. </a:t>
            </a:r>
          </a:p>
          <a:p>
            <a:endParaRPr lang="pt-PT" sz="1600" dirty="0">
              <a:solidFill>
                <a:schemeClr val="tx1">
                  <a:lumMod val="65000"/>
                  <a:lumOff val="35000"/>
                </a:schemeClr>
              </a:solidFill>
              <a:latin typeface="Arial" panose="020B0604020202020204" pitchFamily="34" charset="0"/>
              <a:cs typeface="Arial" panose="020B0604020202020204" pitchFamily="34" charset="0"/>
            </a:endParaRPr>
          </a:p>
          <a:p>
            <a:pPr algn="l"/>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A nossa missão é principalmente de procurar propriedades na região escolhida, em nome de compradores sobrecarregados, que não vivem no setor de prospeção, que têm pouco conhecimento do mercado, ou que simplesmente desejam contratar um especialista do mercado imobiliário para atender às suas necessidades específicas.</a:t>
            </a:r>
          </a:p>
          <a:p>
            <a:pPr algn="l"/>
            <a:endParaRPr lang="pt-PT" sz="1600" b="0" i="0" dirty="0">
              <a:solidFill>
                <a:schemeClr val="tx1">
                  <a:lumMod val="65000"/>
                  <a:lumOff val="35000"/>
                </a:schemeClr>
              </a:solidFill>
              <a:effectLst/>
              <a:latin typeface="Arial" panose="020B0604020202020204" pitchFamily="34" charset="0"/>
              <a:cs typeface="Arial" panose="020B0604020202020204" pitchFamily="34" charset="0"/>
            </a:endParaRPr>
          </a:p>
          <a:p>
            <a:pPr algn="l"/>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O nosso território de pesquisa é </a:t>
            </a:r>
            <a:r>
              <a:rPr lang="pt-PT" sz="1600" b="1" i="0" u="sng" dirty="0">
                <a:solidFill>
                  <a:schemeClr val="tx1">
                    <a:lumMod val="65000"/>
                    <a:lumOff val="35000"/>
                  </a:schemeClr>
                </a:solidFill>
                <a:latin typeface="Arial" panose="020B0604020202020204" pitchFamily="34" charset="0"/>
                <a:cs typeface="Arial" panose="020B0604020202020204" pitchFamily="34" charset="0"/>
              </a:rPr>
              <a:t>todo o mercado imobiliário</a:t>
            </a: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 através das nossas parcerias com outras agências </a:t>
            </a:r>
            <a:r>
              <a:rPr lang="pt-PT" sz="1600" dirty="0">
                <a:solidFill>
                  <a:schemeClr val="tx1">
                    <a:lumMod val="65000"/>
                    <a:lumOff val="35000"/>
                  </a:schemeClr>
                </a:solidFill>
                <a:latin typeface="Arial" panose="020B0604020202020204" pitchFamily="34" charset="0"/>
                <a:cs typeface="Arial" panose="020B0604020202020204" pitchFamily="34" charset="0"/>
              </a:rPr>
              <a:t>ou outros</a:t>
            </a: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 profissionais, em total transparência, mas também vendedores individuais, notários ou outros prestadores de serviços institucionais.</a:t>
            </a:r>
          </a:p>
          <a:p>
            <a:pPr algn="l"/>
            <a:endParaRPr lang="pt-PT" sz="1600" dirty="0">
              <a:solidFill>
                <a:schemeClr val="tx1">
                  <a:lumMod val="65000"/>
                  <a:lumOff val="35000"/>
                </a:schemeClr>
              </a:solidFill>
              <a:latin typeface="Arial" panose="020B0604020202020204" pitchFamily="34" charset="0"/>
              <a:cs typeface="Arial" panose="020B0604020202020204" pitchFamily="34" charset="0"/>
            </a:endParaRPr>
          </a:p>
          <a:p>
            <a:pPr algn="l"/>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Ao identificar o imóvel ideal a IN VINCI luta pelo seu melhor interesse, na negociação de preço e de condições contratuais, e é recompensada com uma comissão fixa (a negociar) e paga apenas após assinatura do “Contrato </a:t>
            </a:r>
            <a:r>
              <a:rPr lang="pt-PT" sz="1600" dirty="0">
                <a:solidFill>
                  <a:schemeClr val="tx1">
                    <a:lumMod val="65000"/>
                    <a:lumOff val="35000"/>
                  </a:schemeClr>
                </a:solidFill>
                <a:latin typeface="Arial" panose="020B0604020202020204" pitchFamily="34" charset="0"/>
                <a:cs typeface="Arial" panose="020B0604020202020204" pitchFamily="34" charset="0"/>
              </a:rPr>
              <a:t>P</a:t>
            </a: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romessa </a:t>
            </a:r>
            <a:r>
              <a:rPr lang="pt-PT" sz="1600" dirty="0">
                <a:solidFill>
                  <a:schemeClr val="tx1">
                    <a:lumMod val="65000"/>
                    <a:lumOff val="35000"/>
                  </a:schemeClr>
                </a:solidFill>
                <a:latin typeface="Arial" panose="020B0604020202020204" pitchFamily="34" charset="0"/>
                <a:cs typeface="Arial" panose="020B0604020202020204" pitchFamily="34" charset="0"/>
              </a:rPr>
              <a:t>C</a:t>
            </a: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ompra e Venda” (CPCV) ou Escritura, ou seja, o serviço apenas é pago se conseguirmos encontrar a sua casa de sonho.</a:t>
            </a:r>
          </a:p>
          <a:p>
            <a:pPr algn="l">
              <a:buFont typeface="Arial" panose="020B0604020202020204" pitchFamily="34" charset="0"/>
              <a:buChar char="•"/>
            </a:pPr>
            <a:endParaRPr lang="pt-PT" sz="1600" b="0" i="0" dirty="0">
              <a:solidFill>
                <a:srgbClr val="707070"/>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00236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to 11">
            <a:extLst>
              <a:ext uri="{FF2B5EF4-FFF2-40B4-BE49-F238E27FC236}">
                <a16:creationId xmlns:a16="http://schemas.microsoft.com/office/drawing/2014/main" id="{81AA606F-AA44-B4DD-B796-1B8541425B96}"/>
              </a:ext>
            </a:extLst>
          </p:cNvPr>
          <p:cNvGraphicFramePr>
            <a:graphicFrameLocks noChangeAspect="1"/>
          </p:cNvGraphicFramePr>
          <p:nvPr/>
        </p:nvGraphicFramePr>
        <p:xfrm>
          <a:off x="9330461" y="770147"/>
          <a:ext cx="2306868" cy="376468"/>
        </p:xfrm>
        <a:graphic>
          <a:graphicData uri="http://schemas.openxmlformats.org/presentationml/2006/ole">
            <mc:AlternateContent xmlns:mc="http://schemas.openxmlformats.org/markup-compatibility/2006">
              <mc:Choice xmlns:v="urn:schemas-microsoft-com:vml" Requires="v">
                <p:oleObj name="Imagem de Mapa de Bits" r:id="rId2" imgW="1828800" imgH="298440" progId="Paint.Picture">
                  <p:embed/>
                </p:oleObj>
              </mc:Choice>
              <mc:Fallback>
                <p:oleObj name="Imagem de Mapa de Bits" r:id="rId2" imgW="1828800" imgH="298440" progId="Paint.Picture">
                  <p:embed/>
                  <p:pic>
                    <p:nvPicPr>
                      <p:cNvPr id="12" name="Objeto 11">
                        <a:extLst>
                          <a:ext uri="{FF2B5EF4-FFF2-40B4-BE49-F238E27FC236}">
                            <a16:creationId xmlns:a16="http://schemas.microsoft.com/office/drawing/2014/main" id="{81AA606F-AA44-B4DD-B796-1B8541425B96}"/>
                          </a:ext>
                        </a:extLst>
                      </p:cNvPr>
                      <p:cNvPicPr/>
                      <p:nvPr/>
                    </p:nvPicPr>
                    <p:blipFill>
                      <a:blip r:embed="rId3"/>
                      <a:stretch>
                        <a:fillRect/>
                      </a:stretch>
                    </p:blipFill>
                    <p:spPr>
                      <a:xfrm>
                        <a:off x="9330461" y="770147"/>
                        <a:ext cx="2306868" cy="376468"/>
                      </a:xfrm>
                      <a:prstGeom prst="rect">
                        <a:avLst/>
                      </a:prstGeom>
                    </p:spPr>
                  </p:pic>
                </p:oleObj>
              </mc:Fallback>
            </mc:AlternateContent>
          </a:graphicData>
        </a:graphic>
      </p:graphicFrame>
      <p:pic>
        <p:nvPicPr>
          <p:cNvPr id="18" name="Imagem 17">
            <a:extLst>
              <a:ext uri="{FF2B5EF4-FFF2-40B4-BE49-F238E27FC236}">
                <a16:creationId xmlns:a16="http://schemas.microsoft.com/office/drawing/2014/main" id="{B5257CC4-C6FC-70CD-48D7-8701027BC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101" y="331209"/>
            <a:ext cx="653047" cy="718352"/>
          </a:xfrm>
          <a:prstGeom prst="rect">
            <a:avLst/>
          </a:prstGeom>
        </p:spPr>
      </p:pic>
      <p:pic>
        <p:nvPicPr>
          <p:cNvPr id="19" name="Imagem 18">
            <a:extLst>
              <a:ext uri="{FF2B5EF4-FFF2-40B4-BE49-F238E27FC236}">
                <a16:creationId xmlns:a16="http://schemas.microsoft.com/office/drawing/2014/main" id="{6618A37F-69CF-251F-BEAB-39C88A3CA14D}"/>
              </a:ext>
            </a:extLst>
          </p:cNvPr>
          <p:cNvPicPr>
            <a:picLocks noChangeAspect="1"/>
          </p:cNvPicPr>
          <p:nvPr/>
        </p:nvPicPr>
        <p:blipFill>
          <a:blip r:embed="rId5"/>
          <a:stretch>
            <a:fillRect/>
          </a:stretch>
        </p:blipFill>
        <p:spPr>
          <a:xfrm>
            <a:off x="823148" y="770147"/>
            <a:ext cx="711237" cy="279414"/>
          </a:xfrm>
          <a:prstGeom prst="rect">
            <a:avLst/>
          </a:prstGeom>
        </p:spPr>
      </p:pic>
      <p:cxnSp>
        <p:nvCxnSpPr>
          <p:cNvPr id="20" name="Conexão reta 19">
            <a:extLst>
              <a:ext uri="{FF2B5EF4-FFF2-40B4-BE49-F238E27FC236}">
                <a16:creationId xmlns:a16="http://schemas.microsoft.com/office/drawing/2014/main" id="{62BC0BDD-D06F-525A-836A-35CF43FE93A7}"/>
              </a:ext>
            </a:extLst>
          </p:cNvPr>
          <p:cNvCxnSpPr>
            <a:cxnSpLocks/>
          </p:cNvCxnSpPr>
          <p:nvPr/>
        </p:nvCxnSpPr>
        <p:spPr>
          <a:xfrm>
            <a:off x="-45817" y="1254467"/>
            <a:ext cx="12324903" cy="28123"/>
          </a:xfrm>
          <a:prstGeom prst="line">
            <a:avLst/>
          </a:prstGeom>
          <a:ln>
            <a:solidFill>
              <a:srgbClr val="D2A96E"/>
            </a:solidFill>
          </a:ln>
        </p:spPr>
        <p:style>
          <a:lnRef idx="3">
            <a:schemeClr val="accent2"/>
          </a:lnRef>
          <a:fillRef idx="0">
            <a:schemeClr val="accent2"/>
          </a:fillRef>
          <a:effectRef idx="2">
            <a:schemeClr val="accent2"/>
          </a:effectRef>
          <a:fontRef idx="minor">
            <a:schemeClr val="tx1"/>
          </a:fontRef>
        </p:style>
      </p:cxnSp>
      <p:sp>
        <p:nvSpPr>
          <p:cNvPr id="25" name="CaixaDeTexto 24">
            <a:extLst>
              <a:ext uri="{FF2B5EF4-FFF2-40B4-BE49-F238E27FC236}">
                <a16:creationId xmlns:a16="http://schemas.microsoft.com/office/drawing/2014/main" id="{F0F40099-7234-95F3-2847-ACC1427AE3B0}"/>
              </a:ext>
            </a:extLst>
          </p:cNvPr>
          <p:cNvSpPr txBox="1"/>
          <p:nvPr/>
        </p:nvSpPr>
        <p:spPr>
          <a:xfrm>
            <a:off x="2900738" y="469493"/>
            <a:ext cx="6431792" cy="646331"/>
          </a:xfrm>
          <a:prstGeom prst="rect">
            <a:avLst/>
          </a:prstGeom>
          <a:noFill/>
          <a:ln>
            <a:noFill/>
          </a:ln>
        </p:spPr>
        <p:txBody>
          <a:bodyPr wrap="square" rtlCol="0">
            <a:spAutoFit/>
          </a:bodyPr>
          <a:lstStyle/>
          <a:p>
            <a:r>
              <a:rPr lang="pt-PT" sz="3600" b="1" dirty="0">
                <a:solidFill>
                  <a:srgbClr val="D2A96E"/>
                </a:solidFill>
              </a:rPr>
              <a:t>MEDIAÇÃO // HOUSE HUNTING</a:t>
            </a:r>
          </a:p>
        </p:txBody>
      </p:sp>
      <p:sp>
        <p:nvSpPr>
          <p:cNvPr id="2" name="CaixaDeTexto 1">
            <a:extLst>
              <a:ext uri="{FF2B5EF4-FFF2-40B4-BE49-F238E27FC236}">
                <a16:creationId xmlns:a16="http://schemas.microsoft.com/office/drawing/2014/main" id="{E6C37938-1742-6BDD-9FA1-8E598BE97E76}"/>
              </a:ext>
            </a:extLst>
          </p:cNvPr>
          <p:cNvSpPr txBox="1"/>
          <p:nvPr/>
        </p:nvSpPr>
        <p:spPr>
          <a:xfrm>
            <a:off x="224529" y="1489360"/>
            <a:ext cx="8452757" cy="4770537"/>
          </a:xfrm>
          <a:prstGeom prst="rect">
            <a:avLst/>
          </a:prstGeom>
          <a:noFill/>
        </p:spPr>
        <p:txBody>
          <a:bodyPr wrap="square" rtlCol="0">
            <a:spAutoFit/>
          </a:bodyPr>
          <a:lstStyle/>
          <a:p>
            <a:r>
              <a:rPr lang="pt-PT" sz="1600" b="1" i="0" dirty="0">
                <a:solidFill>
                  <a:schemeClr val="tx1">
                    <a:lumMod val="65000"/>
                    <a:lumOff val="35000"/>
                  </a:schemeClr>
                </a:solidFill>
                <a:effectLst/>
                <a:latin typeface="Arial" panose="020B0604020202020204" pitchFamily="34" charset="0"/>
                <a:cs typeface="Arial" panose="020B0604020202020204" pitchFamily="34" charset="0"/>
              </a:rPr>
              <a:t>Vantagens do nosso </a:t>
            </a:r>
            <a:r>
              <a:rPr lang="pt-PT" sz="1600" b="1" dirty="0">
                <a:solidFill>
                  <a:schemeClr val="tx1">
                    <a:lumMod val="65000"/>
                    <a:lumOff val="35000"/>
                  </a:schemeClr>
                </a:solidFill>
                <a:latin typeface="Arial" panose="020B0604020202020204" pitchFamily="34" charset="0"/>
                <a:cs typeface="Arial" panose="020B0604020202020204" pitchFamily="34" charset="0"/>
              </a:rPr>
              <a:t>serviço:</a:t>
            </a:r>
            <a:endParaRPr lang="pt-PT" sz="1600" b="1" i="0" dirty="0">
              <a:solidFill>
                <a:schemeClr val="tx1">
                  <a:lumMod val="65000"/>
                  <a:lumOff val="35000"/>
                </a:schemeClr>
              </a:solidFill>
              <a:effectLst/>
              <a:latin typeface="Arial" panose="020B0604020202020204" pitchFamily="34" charset="0"/>
              <a:cs typeface="Arial" panose="020B0604020202020204" pitchFamily="34" charset="0"/>
            </a:endParaRPr>
          </a:p>
          <a:p>
            <a:pPr algn="l">
              <a:buFont typeface="Arial" panose="020B0604020202020204" pitchFamily="34" charset="0"/>
              <a:buChar char="•"/>
            </a:pPr>
            <a:endParaRPr lang="pt-PT" sz="1600" b="0" i="0" dirty="0">
              <a:solidFill>
                <a:schemeClr val="tx1">
                  <a:lumMod val="65000"/>
                  <a:lumOff val="35000"/>
                </a:schemeClr>
              </a:solidFill>
              <a:effectLst/>
              <a:latin typeface="Arial" panose="020B0604020202020204" pitchFamily="34" charset="0"/>
              <a:cs typeface="Arial" panose="020B0604020202020204" pitchFamily="34" charset="0"/>
            </a:endParaRPr>
          </a:p>
          <a:p>
            <a:pPr>
              <a:buFont typeface="Arial" panose="020B0604020202020204" pitchFamily="34" charset="0"/>
              <a:buChar char="•"/>
            </a:pP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Conceito “Chave-na-mão” com apenas um único interlocutor</a:t>
            </a:r>
          </a:p>
          <a:p>
            <a:pPr>
              <a:buFont typeface="Arial" panose="020B0604020202020204" pitchFamily="34" charset="0"/>
              <a:buChar char="•"/>
            </a:pP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Rede de parceiros (agências imobiliárias, notários, bancos, promotores, particulares)</a:t>
            </a:r>
          </a:p>
          <a:p>
            <a:pPr algn="l">
              <a:buFont typeface="Arial" panose="020B0604020202020204" pitchFamily="34" charset="0"/>
              <a:buChar char="•"/>
            </a:pP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Reatividade, adaptabilidade e persuasão</a:t>
            </a:r>
          </a:p>
          <a:p>
            <a:pPr algn="l">
              <a:buFont typeface="Arial" panose="020B0604020202020204" pitchFamily="34" charset="0"/>
              <a:buChar char="•"/>
            </a:pPr>
            <a:r>
              <a:rPr lang="pt-PT" sz="1600" dirty="0">
                <a:solidFill>
                  <a:schemeClr val="tx1">
                    <a:lumMod val="65000"/>
                    <a:lumOff val="35000"/>
                  </a:schemeClr>
                </a:solidFill>
                <a:latin typeface="Arial" panose="020B0604020202020204" pitchFamily="34" charset="0"/>
                <a:cs typeface="Arial" panose="020B0604020202020204" pitchFamily="34" charset="0"/>
              </a:rPr>
              <a:t>P</a:t>
            </a: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oupança de tempo em pesquisas e deslocações</a:t>
            </a:r>
          </a:p>
          <a:p>
            <a:pPr algn="l">
              <a:buFont typeface="Arial" panose="020B0604020202020204" pitchFamily="34" charset="0"/>
              <a:buChar char="•"/>
            </a:pP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Poder de negociação</a:t>
            </a:r>
          </a:p>
          <a:p>
            <a:pPr algn="l">
              <a:buFont typeface="Arial" panose="020B0604020202020204" pitchFamily="34" charset="0"/>
              <a:buChar char="•"/>
            </a:pP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Multilingue (português, francês, inglês)</a:t>
            </a:r>
          </a:p>
          <a:p>
            <a:pPr algn="l">
              <a:buFont typeface="Arial" panose="020B0604020202020204" pitchFamily="34" charset="0"/>
              <a:buChar char="•"/>
            </a:pP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Visitas eficazes</a:t>
            </a:r>
          </a:p>
          <a:p>
            <a:pPr algn="l">
              <a:buFont typeface="Arial" panose="020B0604020202020204" pitchFamily="34" charset="0"/>
              <a:buChar char="•"/>
            </a:pP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Serviço 100% dedicado ao comprador</a:t>
            </a:r>
          </a:p>
          <a:p>
            <a:pPr algn="ctr"/>
            <a:endParaRPr lang="pt-PT" sz="1600" b="0" i="0" dirty="0">
              <a:solidFill>
                <a:schemeClr val="tx1">
                  <a:lumMod val="65000"/>
                  <a:lumOff val="35000"/>
                </a:schemeClr>
              </a:solidFill>
              <a:effectLst/>
              <a:latin typeface="Arial" panose="020B0604020202020204" pitchFamily="34" charset="0"/>
              <a:cs typeface="Arial" panose="020B0604020202020204" pitchFamily="34" charset="0"/>
            </a:endParaRPr>
          </a:p>
          <a:p>
            <a:r>
              <a:rPr lang="pt-PT" sz="1600" b="1" dirty="0">
                <a:solidFill>
                  <a:schemeClr val="tx1">
                    <a:lumMod val="65000"/>
                    <a:lumOff val="35000"/>
                  </a:schemeClr>
                </a:solidFill>
                <a:latin typeface="Arial" panose="020B0604020202020204" pitchFamily="34" charset="0"/>
                <a:cs typeface="Arial" panose="020B0604020202020204" pitchFamily="34" charset="0"/>
              </a:rPr>
              <a:t>Este serviço destina-se a pessoas que:</a:t>
            </a:r>
            <a:endParaRPr lang="pt-PT" sz="1600" b="1" i="0" dirty="0">
              <a:solidFill>
                <a:schemeClr val="tx1">
                  <a:lumMod val="65000"/>
                  <a:lumOff val="35000"/>
                </a:schemeClr>
              </a:solidFill>
              <a:effectLst/>
              <a:latin typeface="Arial" panose="020B0604020202020204" pitchFamily="34" charset="0"/>
              <a:cs typeface="Arial" panose="020B0604020202020204" pitchFamily="34" charset="0"/>
            </a:endParaRPr>
          </a:p>
          <a:p>
            <a:pPr algn="ctr"/>
            <a:endParaRPr lang="pt-PT" sz="1600" b="0" i="0" dirty="0">
              <a:solidFill>
                <a:schemeClr val="tx1">
                  <a:lumMod val="65000"/>
                  <a:lumOff val="35000"/>
                </a:schemeClr>
              </a:solidFill>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pt-PT" sz="1600" dirty="0">
                <a:solidFill>
                  <a:schemeClr val="tx1">
                    <a:lumMod val="65000"/>
                    <a:lumOff val="35000"/>
                  </a:schemeClr>
                </a:solidFill>
                <a:latin typeface="Arial" panose="020B0604020202020204" pitchFamily="34" charset="0"/>
                <a:cs typeface="Arial" panose="020B0604020202020204" pitchFamily="34" charset="0"/>
              </a:rPr>
              <a:t>N</a:t>
            </a: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ão têm tempo para fazer pesquisas de imóveis</a:t>
            </a:r>
          </a:p>
          <a:p>
            <a:pPr algn="l">
              <a:buFont typeface="Arial" panose="020B0604020202020204" pitchFamily="34" charset="0"/>
              <a:buChar char="•"/>
            </a:pP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Não conhecem o mercado imobiliário local</a:t>
            </a:r>
          </a:p>
          <a:p>
            <a:pPr algn="l">
              <a:buFont typeface="Arial" panose="020B0604020202020204" pitchFamily="34" charset="0"/>
              <a:buChar char="•"/>
            </a:pP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Não conseguem encontrar o imóvel que mais se adapta às suas necessidades</a:t>
            </a:r>
          </a:p>
          <a:p>
            <a:pPr algn="l">
              <a:buFont typeface="Arial" panose="020B0604020202020204" pitchFamily="34" charset="0"/>
              <a:buChar char="•"/>
            </a:pP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Não têm conhecimento suficiente para negociar ao melhor preço</a:t>
            </a:r>
          </a:p>
          <a:p>
            <a:pPr algn="l">
              <a:buFont typeface="Arial" panose="020B0604020202020204" pitchFamily="34" charset="0"/>
              <a:buChar char="•"/>
            </a:pP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Precisam de assistência em todo o processo de compra</a:t>
            </a:r>
          </a:p>
          <a:p>
            <a:pPr algn="l">
              <a:buFont typeface="Arial" panose="020B0604020202020204" pitchFamily="34" charset="0"/>
              <a:buChar char="•"/>
            </a:pP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Gostariam de </a:t>
            </a:r>
            <a:r>
              <a:rPr lang="pt-PT" sz="1600" b="0" i="0" u="none" strike="noStrike" dirty="0">
                <a:solidFill>
                  <a:schemeClr val="tx1">
                    <a:lumMod val="65000"/>
                    <a:lumOff val="35000"/>
                  </a:schemeClr>
                </a:solidFill>
                <a:effectLst/>
                <a:latin typeface="Arial" panose="020B0604020202020204" pitchFamily="34" charset="0"/>
                <a:cs typeface="Arial" panose="020B0604020202020204" pitchFamily="34" charset="0"/>
              </a:rPr>
              <a:t>investir em imobiliário</a:t>
            </a:r>
            <a:r>
              <a:rPr lang="pt-PT" sz="1600" b="0" i="0" dirty="0">
                <a:solidFill>
                  <a:schemeClr val="tx1">
                    <a:lumMod val="65000"/>
                    <a:lumOff val="35000"/>
                  </a:schemeClr>
                </a:solidFill>
                <a:effectLst/>
                <a:latin typeface="Arial" panose="020B0604020202020204" pitchFamily="34" charset="0"/>
                <a:cs typeface="Arial" panose="020B0604020202020204" pitchFamily="34" charset="0"/>
              </a:rPr>
              <a:t>.</a:t>
            </a:r>
          </a:p>
        </p:txBody>
      </p:sp>
      <p:sp>
        <p:nvSpPr>
          <p:cNvPr id="3" name="CaixaDeTexto 2">
            <a:extLst>
              <a:ext uri="{FF2B5EF4-FFF2-40B4-BE49-F238E27FC236}">
                <a16:creationId xmlns:a16="http://schemas.microsoft.com/office/drawing/2014/main" id="{BDF40997-9888-AB87-98AE-0354E415F3DB}"/>
              </a:ext>
            </a:extLst>
          </p:cNvPr>
          <p:cNvSpPr txBox="1"/>
          <p:nvPr/>
        </p:nvSpPr>
        <p:spPr>
          <a:xfrm>
            <a:off x="8490859" y="1487496"/>
            <a:ext cx="3254828" cy="5078313"/>
          </a:xfrm>
          <a:prstGeom prst="rect">
            <a:avLst/>
          </a:prstGeom>
          <a:noFill/>
        </p:spPr>
        <p:txBody>
          <a:bodyPr wrap="square" rtlCol="0">
            <a:spAutoFit/>
          </a:bodyPr>
          <a:lstStyle/>
          <a:p>
            <a:pPr algn="ctr"/>
            <a:r>
              <a:rPr lang="pt-PT" b="1" i="0" dirty="0">
                <a:solidFill>
                  <a:schemeClr val="tx1">
                    <a:lumMod val="65000"/>
                    <a:lumOff val="35000"/>
                  </a:schemeClr>
                </a:solidFill>
                <a:effectLst/>
                <a:latin typeface="Arial" panose="020B0604020202020204" pitchFamily="34" charset="0"/>
                <a:cs typeface="Arial" panose="020B0604020202020204" pitchFamily="34" charset="0"/>
              </a:rPr>
              <a:t>Um contrato personalizado para clientes únicos</a:t>
            </a:r>
            <a:br>
              <a:rPr lang="pt-PT" b="0" i="0" dirty="0">
                <a:solidFill>
                  <a:schemeClr val="tx1">
                    <a:lumMod val="65000"/>
                    <a:lumOff val="35000"/>
                  </a:schemeClr>
                </a:solidFill>
                <a:effectLst/>
                <a:latin typeface="Arial" panose="020B0604020202020204" pitchFamily="34" charset="0"/>
                <a:cs typeface="Arial" panose="020B0604020202020204" pitchFamily="34" charset="0"/>
              </a:rPr>
            </a:br>
            <a:endParaRPr lang="pt-PT" b="0" i="0" dirty="0">
              <a:solidFill>
                <a:schemeClr val="tx1">
                  <a:lumMod val="65000"/>
                  <a:lumOff val="35000"/>
                </a:schemeClr>
              </a:solidFill>
              <a:effectLst/>
              <a:latin typeface="Arial" panose="020B0604020202020204" pitchFamily="34" charset="0"/>
              <a:cs typeface="Arial" panose="020B0604020202020204" pitchFamily="34" charset="0"/>
            </a:endParaRPr>
          </a:p>
          <a:p>
            <a:pPr algn="ctr"/>
            <a:r>
              <a:rPr lang="pt-PT" b="0" i="0" dirty="0">
                <a:solidFill>
                  <a:schemeClr val="tx1">
                    <a:lumMod val="65000"/>
                    <a:lumOff val="35000"/>
                  </a:schemeClr>
                </a:solidFill>
                <a:effectLst/>
                <a:latin typeface="Arial" panose="020B0604020202020204" pitchFamily="34" charset="0"/>
                <a:cs typeface="Arial" panose="020B0604020202020204" pitchFamily="34" charset="0"/>
              </a:rPr>
              <a:t>Estudo do seu projeto e proposta adaptada</a:t>
            </a:r>
          </a:p>
          <a:p>
            <a:pPr algn="ctr"/>
            <a:endParaRPr lang="pt-PT" b="1" i="0" dirty="0">
              <a:solidFill>
                <a:schemeClr val="tx1">
                  <a:lumMod val="65000"/>
                  <a:lumOff val="35000"/>
                </a:schemeClr>
              </a:solidFill>
              <a:effectLst/>
              <a:latin typeface="Arial" panose="020B0604020202020204" pitchFamily="34" charset="0"/>
              <a:cs typeface="Arial" panose="020B0604020202020204" pitchFamily="34" charset="0"/>
            </a:endParaRPr>
          </a:p>
          <a:p>
            <a:pPr algn="ctr"/>
            <a:r>
              <a:rPr lang="pt-PT" b="1" i="0" dirty="0">
                <a:solidFill>
                  <a:schemeClr val="tx1">
                    <a:lumMod val="65000"/>
                    <a:lumOff val="35000"/>
                  </a:schemeClr>
                </a:solidFill>
                <a:effectLst/>
                <a:latin typeface="Arial" panose="020B0604020202020204" pitchFamily="34" charset="0"/>
                <a:cs typeface="Arial" panose="020B0604020202020204" pitchFamily="34" charset="0"/>
              </a:rPr>
              <a:t>Simplicidade</a:t>
            </a:r>
            <a:br>
              <a:rPr lang="pt-PT" b="0" i="0" dirty="0">
                <a:solidFill>
                  <a:schemeClr val="tx1">
                    <a:lumMod val="65000"/>
                    <a:lumOff val="35000"/>
                  </a:schemeClr>
                </a:solidFill>
                <a:effectLst/>
                <a:latin typeface="Arial" panose="020B0604020202020204" pitchFamily="34" charset="0"/>
                <a:cs typeface="Arial" panose="020B0604020202020204" pitchFamily="34" charset="0"/>
              </a:rPr>
            </a:br>
            <a:endParaRPr lang="pt-PT" b="0" i="0" dirty="0">
              <a:solidFill>
                <a:schemeClr val="tx1">
                  <a:lumMod val="65000"/>
                  <a:lumOff val="35000"/>
                </a:schemeClr>
              </a:solidFill>
              <a:effectLst/>
              <a:latin typeface="Arial" panose="020B0604020202020204" pitchFamily="34" charset="0"/>
              <a:cs typeface="Arial" panose="020B0604020202020204" pitchFamily="34" charset="0"/>
            </a:endParaRPr>
          </a:p>
          <a:p>
            <a:pPr algn="ctr"/>
            <a:r>
              <a:rPr lang="pt-PT" b="0" i="0" dirty="0">
                <a:solidFill>
                  <a:schemeClr val="tx1">
                    <a:lumMod val="65000"/>
                    <a:lumOff val="35000"/>
                  </a:schemeClr>
                </a:solidFill>
                <a:effectLst/>
                <a:latin typeface="Arial" panose="020B0604020202020204" pitchFamily="34" charset="0"/>
                <a:cs typeface="Arial" panose="020B0604020202020204" pitchFamily="34" charset="0"/>
              </a:rPr>
              <a:t>Um contrato “chave-na-mão” feito à sua medida</a:t>
            </a:r>
          </a:p>
          <a:p>
            <a:pPr algn="ctr"/>
            <a:endParaRPr lang="pt-PT" b="1" i="0" dirty="0">
              <a:solidFill>
                <a:schemeClr val="tx1">
                  <a:lumMod val="65000"/>
                  <a:lumOff val="35000"/>
                </a:schemeClr>
              </a:solidFill>
              <a:effectLst/>
              <a:latin typeface="Arial" panose="020B0604020202020204" pitchFamily="34" charset="0"/>
              <a:cs typeface="Arial" panose="020B0604020202020204" pitchFamily="34" charset="0"/>
            </a:endParaRPr>
          </a:p>
          <a:p>
            <a:pPr algn="ctr"/>
            <a:r>
              <a:rPr lang="pt-PT" b="1" i="0" dirty="0">
                <a:solidFill>
                  <a:schemeClr val="tx1">
                    <a:lumMod val="65000"/>
                    <a:lumOff val="35000"/>
                  </a:schemeClr>
                </a:solidFill>
                <a:effectLst/>
                <a:latin typeface="Arial" panose="020B0604020202020204" pitchFamily="34" charset="0"/>
                <a:cs typeface="Arial" panose="020B0604020202020204" pitchFamily="34" charset="0"/>
              </a:rPr>
              <a:t>Ação</a:t>
            </a:r>
            <a:br>
              <a:rPr lang="pt-PT" b="0" i="0" dirty="0">
                <a:solidFill>
                  <a:schemeClr val="tx1">
                    <a:lumMod val="65000"/>
                    <a:lumOff val="35000"/>
                  </a:schemeClr>
                </a:solidFill>
                <a:effectLst/>
                <a:latin typeface="Arial" panose="020B0604020202020204" pitchFamily="34" charset="0"/>
                <a:cs typeface="Arial" panose="020B0604020202020204" pitchFamily="34" charset="0"/>
              </a:rPr>
            </a:br>
            <a:r>
              <a:rPr lang="pt-PT" b="0" i="0" dirty="0">
                <a:solidFill>
                  <a:schemeClr val="tx1">
                    <a:lumMod val="65000"/>
                    <a:lumOff val="35000"/>
                  </a:schemeClr>
                </a:solidFill>
                <a:effectLst/>
                <a:latin typeface="Arial" panose="020B0604020202020204" pitchFamily="34" charset="0"/>
                <a:cs typeface="Arial" panose="020B0604020202020204" pitchFamily="34" charset="0"/>
              </a:rPr>
              <a:t>Assim que o contrato for assinado, a nossa missão pode começar!</a:t>
            </a:r>
          </a:p>
          <a:p>
            <a:pPr algn="ctr"/>
            <a:endParaRPr lang="pt-PT" b="1" i="0" dirty="0">
              <a:solidFill>
                <a:schemeClr val="tx1">
                  <a:lumMod val="65000"/>
                  <a:lumOff val="35000"/>
                </a:schemeClr>
              </a:solidFill>
              <a:effectLst/>
              <a:latin typeface="Arial" panose="020B0604020202020204" pitchFamily="34" charset="0"/>
              <a:cs typeface="Arial" panose="020B0604020202020204" pitchFamily="34" charset="0"/>
            </a:endParaRPr>
          </a:p>
          <a:p>
            <a:pPr algn="ctr"/>
            <a:r>
              <a:rPr lang="pt-PT" b="1" i="0" dirty="0">
                <a:solidFill>
                  <a:schemeClr val="tx1">
                    <a:lumMod val="65000"/>
                    <a:lumOff val="35000"/>
                  </a:schemeClr>
                </a:solidFill>
                <a:effectLst/>
                <a:latin typeface="Arial" panose="020B0604020202020204" pitchFamily="34" charset="0"/>
                <a:cs typeface="Arial" panose="020B0604020202020204" pitchFamily="34" charset="0"/>
              </a:rPr>
              <a:t>Vamos a isso!</a:t>
            </a:r>
            <a:endParaRPr lang="pt-PT" b="0" i="0" dirty="0">
              <a:solidFill>
                <a:schemeClr val="tx1">
                  <a:lumMod val="65000"/>
                  <a:lumOff val="35000"/>
                </a:schemeClr>
              </a:solidFill>
              <a:effectLst/>
              <a:latin typeface="Arial" panose="020B0604020202020204" pitchFamily="34" charset="0"/>
              <a:cs typeface="Arial" panose="020B0604020202020204" pitchFamily="34" charset="0"/>
            </a:endParaRPr>
          </a:p>
          <a:p>
            <a:endParaRPr lang="pt-PT" dirty="0"/>
          </a:p>
        </p:txBody>
      </p:sp>
    </p:spTree>
    <p:extLst>
      <p:ext uri="{BB962C8B-B14F-4D97-AF65-F5344CB8AC3E}">
        <p14:creationId xmlns:p14="http://schemas.microsoft.com/office/powerpoint/2010/main" val="3191304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to 8">
            <a:extLst>
              <a:ext uri="{FF2B5EF4-FFF2-40B4-BE49-F238E27FC236}">
                <a16:creationId xmlns:a16="http://schemas.microsoft.com/office/drawing/2014/main" id="{91F528E8-B720-CC14-3707-1A5FBBFCD90F}"/>
              </a:ext>
            </a:extLst>
          </p:cNvPr>
          <p:cNvGraphicFramePr>
            <a:graphicFrameLocks noChangeAspect="1"/>
          </p:cNvGraphicFramePr>
          <p:nvPr/>
        </p:nvGraphicFramePr>
        <p:xfrm>
          <a:off x="9330461" y="770147"/>
          <a:ext cx="2306868" cy="376468"/>
        </p:xfrm>
        <a:graphic>
          <a:graphicData uri="http://schemas.openxmlformats.org/presentationml/2006/ole">
            <mc:AlternateContent xmlns:mc="http://schemas.openxmlformats.org/markup-compatibility/2006">
              <mc:Choice xmlns:v="urn:schemas-microsoft-com:vml" Requires="v">
                <p:oleObj name="Imagem de Mapa de Bits" r:id="rId2" imgW="1828800" imgH="298440" progId="Paint.Picture">
                  <p:embed/>
                </p:oleObj>
              </mc:Choice>
              <mc:Fallback>
                <p:oleObj name="Imagem de Mapa de Bits" r:id="rId2" imgW="1828800" imgH="298440" progId="Paint.Picture">
                  <p:embed/>
                  <p:pic>
                    <p:nvPicPr>
                      <p:cNvPr id="9" name="Objeto 8">
                        <a:extLst>
                          <a:ext uri="{FF2B5EF4-FFF2-40B4-BE49-F238E27FC236}">
                            <a16:creationId xmlns:a16="http://schemas.microsoft.com/office/drawing/2014/main" id="{91F528E8-B720-CC14-3707-1A5FBBFCD90F}"/>
                          </a:ext>
                        </a:extLst>
                      </p:cNvPr>
                      <p:cNvPicPr/>
                      <p:nvPr/>
                    </p:nvPicPr>
                    <p:blipFill>
                      <a:blip r:embed="rId3"/>
                      <a:stretch>
                        <a:fillRect/>
                      </a:stretch>
                    </p:blipFill>
                    <p:spPr>
                      <a:xfrm>
                        <a:off x="9330461" y="770147"/>
                        <a:ext cx="2306868" cy="376468"/>
                      </a:xfrm>
                      <a:prstGeom prst="rect">
                        <a:avLst/>
                      </a:prstGeom>
                    </p:spPr>
                  </p:pic>
                </p:oleObj>
              </mc:Fallback>
            </mc:AlternateContent>
          </a:graphicData>
        </a:graphic>
      </p:graphicFrame>
      <p:pic>
        <p:nvPicPr>
          <p:cNvPr id="10" name="Imagem 9">
            <a:extLst>
              <a:ext uri="{FF2B5EF4-FFF2-40B4-BE49-F238E27FC236}">
                <a16:creationId xmlns:a16="http://schemas.microsoft.com/office/drawing/2014/main" id="{2E4B0514-A067-3F41-6865-FE9B76C13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101" y="331209"/>
            <a:ext cx="653047" cy="718352"/>
          </a:xfrm>
          <a:prstGeom prst="rect">
            <a:avLst/>
          </a:prstGeom>
        </p:spPr>
      </p:pic>
      <p:pic>
        <p:nvPicPr>
          <p:cNvPr id="14" name="Imagem 13">
            <a:extLst>
              <a:ext uri="{FF2B5EF4-FFF2-40B4-BE49-F238E27FC236}">
                <a16:creationId xmlns:a16="http://schemas.microsoft.com/office/drawing/2014/main" id="{3783A9FE-66D7-3F13-FF48-DAC23B96FA1A}"/>
              </a:ext>
            </a:extLst>
          </p:cNvPr>
          <p:cNvPicPr>
            <a:picLocks noChangeAspect="1"/>
          </p:cNvPicPr>
          <p:nvPr/>
        </p:nvPicPr>
        <p:blipFill>
          <a:blip r:embed="rId5"/>
          <a:stretch>
            <a:fillRect/>
          </a:stretch>
        </p:blipFill>
        <p:spPr>
          <a:xfrm>
            <a:off x="823148" y="770147"/>
            <a:ext cx="711237" cy="279414"/>
          </a:xfrm>
          <a:prstGeom prst="rect">
            <a:avLst/>
          </a:prstGeom>
        </p:spPr>
      </p:pic>
      <p:cxnSp>
        <p:nvCxnSpPr>
          <p:cNvPr id="16" name="Conexão reta 15">
            <a:extLst>
              <a:ext uri="{FF2B5EF4-FFF2-40B4-BE49-F238E27FC236}">
                <a16:creationId xmlns:a16="http://schemas.microsoft.com/office/drawing/2014/main" id="{D2DED436-BB8C-D1BD-546A-CA4B0EFE9CE8}"/>
              </a:ext>
            </a:extLst>
          </p:cNvPr>
          <p:cNvCxnSpPr>
            <a:cxnSpLocks/>
          </p:cNvCxnSpPr>
          <p:nvPr/>
        </p:nvCxnSpPr>
        <p:spPr>
          <a:xfrm>
            <a:off x="-45817" y="1316166"/>
            <a:ext cx="12237817" cy="0"/>
          </a:xfrm>
          <a:prstGeom prst="line">
            <a:avLst/>
          </a:prstGeom>
          <a:ln>
            <a:solidFill>
              <a:srgbClr val="D2A96E"/>
            </a:solidFill>
          </a:ln>
        </p:spPr>
        <p:style>
          <a:lnRef idx="3">
            <a:schemeClr val="accent2"/>
          </a:lnRef>
          <a:fillRef idx="0">
            <a:schemeClr val="accent2"/>
          </a:fillRef>
          <a:effectRef idx="2">
            <a:schemeClr val="accent2"/>
          </a:effectRef>
          <a:fontRef idx="minor">
            <a:schemeClr val="tx1"/>
          </a:fontRef>
        </p:style>
      </p:cxnSp>
      <p:pic>
        <p:nvPicPr>
          <p:cNvPr id="4" name="Imagem 3">
            <a:extLst>
              <a:ext uri="{FF2B5EF4-FFF2-40B4-BE49-F238E27FC236}">
                <a16:creationId xmlns:a16="http://schemas.microsoft.com/office/drawing/2014/main" id="{45B0B0D5-2E7E-BA39-3D07-AC5218B2B929}"/>
              </a:ext>
            </a:extLst>
          </p:cNvPr>
          <p:cNvPicPr>
            <a:picLocks noChangeAspect="1"/>
          </p:cNvPicPr>
          <p:nvPr/>
        </p:nvPicPr>
        <p:blipFill>
          <a:blip r:embed="rId6"/>
          <a:stretch>
            <a:fillRect/>
          </a:stretch>
        </p:blipFill>
        <p:spPr>
          <a:xfrm>
            <a:off x="183846" y="1413220"/>
            <a:ext cx="11824308" cy="5023108"/>
          </a:xfrm>
          <a:prstGeom prst="rect">
            <a:avLst/>
          </a:prstGeom>
        </p:spPr>
      </p:pic>
      <p:sp>
        <p:nvSpPr>
          <p:cNvPr id="5" name="CaixaDeTexto 4">
            <a:extLst>
              <a:ext uri="{FF2B5EF4-FFF2-40B4-BE49-F238E27FC236}">
                <a16:creationId xmlns:a16="http://schemas.microsoft.com/office/drawing/2014/main" id="{3CC5BD5D-653A-3ACD-7770-412676E7FB3F}"/>
              </a:ext>
            </a:extLst>
          </p:cNvPr>
          <p:cNvSpPr txBox="1"/>
          <p:nvPr/>
        </p:nvSpPr>
        <p:spPr>
          <a:xfrm>
            <a:off x="9601201" y="2653243"/>
            <a:ext cx="2306868" cy="369332"/>
          </a:xfrm>
          <a:prstGeom prst="rect">
            <a:avLst/>
          </a:prstGeom>
          <a:noFill/>
        </p:spPr>
        <p:txBody>
          <a:bodyPr wrap="square" rtlCol="0">
            <a:spAutoFit/>
          </a:bodyPr>
          <a:lstStyle/>
          <a:p>
            <a:r>
              <a:rPr lang="pt-PT" dirty="0">
                <a:hlinkClick r:id="rId7"/>
              </a:rPr>
              <a:t>Loba </a:t>
            </a:r>
            <a:r>
              <a:rPr lang="pt-PT" dirty="0" err="1">
                <a:hlinkClick r:id="rId7"/>
              </a:rPr>
              <a:t>House</a:t>
            </a:r>
            <a:r>
              <a:rPr lang="pt-PT" dirty="0">
                <a:hlinkClick r:id="rId7"/>
              </a:rPr>
              <a:t> </a:t>
            </a:r>
            <a:r>
              <a:rPr lang="pt-PT" dirty="0" err="1">
                <a:hlinkClick r:id="rId7"/>
              </a:rPr>
              <a:t>Hunting</a:t>
            </a:r>
            <a:endParaRPr lang="pt-PT" dirty="0"/>
          </a:p>
        </p:txBody>
      </p:sp>
      <p:sp>
        <p:nvSpPr>
          <p:cNvPr id="11" name="CaixaDeTexto 10">
            <a:extLst>
              <a:ext uri="{FF2B5EF4-FFF2-40B4-BE49-F238E27FC236}">
                <a16:creationId xmlns:a16="http://schemas.microsoft.com/office/drawing/2014/main" id="{2A304CDB-2BF4-E023-F1AC-D68B9E62CBA9}"/>
              </a:ext>
            </a:extLst>
          </p:cNvPr>
          <p:cNvSpPr txBox="1"/>
          <p:nvPr/>
        </p:nvSpPr>
        <p:spPr>
          <a:xfrm>
            <a:off x="5130785" y="472264"/>
            <a:ext cx="1884611" cy="646331"/>
          </a:xfrm>
          <a:prstGeom prst="rect">
            <a:avLst/>
          </a:prstGeom>
          <a:noFill/>
          <a:ln>
            <a:noFill/>
          </a:ln>
        </p:spPr>
        <p:txBody>
          <a:bodyPr wrap="square" rtlCol="0">
            <a:spAutoFit/>
          </a:bodyPr>
          <a:lstStyle/>
          <a:p>
            <a:r>
              <a:rPr lang="pt-PT" sz="3600" b="1" dirty="0">
                <a:solidFill>
                  <a:srgbClr val="D2A96E"/>
                </a:solidFill>
              </a:rPr>
              <a:t>IMÓVEIS</a:t>
            </a:r>
          </a:p>
        </p:txBody>
      </p:sp>
    </p:spTree>
    <p:extLst>
      <p:ext uri="{BB962C8B-B14F-4D97-AF65-F5344CB8AC3E}">
        <p14:creationId xmlns:p14="http://schemas.microsoft.com/office/powerpoint/2010/main" val="536458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to 8">
            <a:extLst>
              <a:ext uri="{FF2B5EF4-FFF2-40B4-BE49-F238E27FC236}">
                <a16:creationId xmlns:a16="http://schemas.microsoft.com/office/drawing/2014/main" id="{91F528E8-B720-CC14-3707-1A5FBBFCD90F}"/>
              </a:ext>
            </a:extLst>
          </p:cNvPr>
          <p:cNvGraphicFramePr>
            <a:graphicFrameLocks noChangeAspect="1"/>
          </p:cNvGraphicFramePr>
          <p:nvPr/>
        </p:nvGraphicFramePr>
        <p:xfrm>
          <a:off x="9330461" y="770147"/>
          <a:ext cx="2306868" cy="376468"/>
        </p:xfrm>
        <a:graphic>
          <a:graphicData uri="http://schemas.openxmlformats.org/presentationml/2006/ole">
            <mc:AlternateContent xmlns:mc="http://schemas.openxmlformats.org/markup-compatibility/2006">
              <mc:Choice xmlns:v="urn:schemas-microsoft-com:vml" Requires="v">
                <p:oleObj name="Imagem de Mapa de Bits" r:id="rId2" imgW="1828800" imgH="298440" progId="Paint.Picture">
                  <p:embed/>
                </p:oleObj>
              </mc:Choice>
              <mc:Fallback>
                <p:oleObj name="Imagem de Mapa de Bits" r:id="rId2" imgW="1828800" imgH="298440" progId="Paint.Picture">
                  <p:embed/>
                  <p:pic>
                    <p:nvPicPr>
                      <p:cNvPr id="9" name="Objeto 8">
                        <a:extLst>
                          <a:ext uri="{FF2B5EF4-FFF2-40B4-BE49-F238E27FC236}">
                            <a16:creationId xmlns:a16="http://schemas.microsoft.com/office/drawing/2014/main" id="{91F528E8-B720-CC14-3707-1A5FBBFCD90F}"/>
                          </a:ext>
                        </a:extLst>
                      </p:cNvPr>
                      <p:cNvPicPr/>
                      <p:nvPr/>
                    </p:nvPicPr>
                    <p:blipFill>
                      <a:blip r:embed="rId3"/>
                      <a:stretch>
                        <a:fillRect/>
                      </a:stretch>
                    </p:blipFill>
                    <p:spPr>
                      <a:xfrm>
                        <a:off x="9330461" y="770147"/>
                        <a:ext cx="2306868" cy="376468"/>
                      </a:xfrm>
                      <a:prstGeom prst="rect">
                        <a:avLst/>
                      </a:prstGeom>
                    </p:spPr>
                  </p:pic>
                </p:oleObj>
              </mc:Fallback>
            </mc:AlternateContent>
          </a:graphicData>
        </a:graphic>
      </p:graphicFrame>
      <p:pic>
        <p:nvPicPr>
          <p:cNvPr id="10" name="Imagem 9">
            <a:extLst>
              <a:ext uri="{FF2B5EF4-FFF2-40B4-BE49-F238E27FC236}">
                <a16:creationId xmlns:a16="http://schemas.microsoft.com/office/drawing/2014/main" id="{2E4B0514-A067-3F41-6865-FE9B76C13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101" y="331209"/>
            <a:ext cx="653047" cy="718352"/>
          </a:xfrm>
          <a:prstGeom prst="rect">
            <a:avLst/>
          </a:prstGeom>
        </p:spPr>
      </p:pic>
      <p:pic>
        <p:nvPicPr>
          <p:cNvPr id="14" name="Imagem 13">
            <a:extLst>
              <a:ext uri="{FF2B5EF4-FFF2-40B4-BE49-F238E27FC236}">
                <a16:creationId xmlns:a16="http://schemas.microsoft.com/office/drawing/2014/main" id="{3783A9FE-66D7-3F13-FF48-DAC23B96FA1A}"/>
              </a:ext>
            </a:extLst>
          </p:cNvPr>
          <p:cNvPicPr>
            <a:picLocks noChangeAspect="1"/>
          </p:cNvPicPr>
          <p:nvPr/>
        </p:nvPicPr>
        <p:blipFill>
          <a:blip r:embed="rId5"/>
          <a:stretch>
            <a:fillRect/>
          </a:stretch>
        </p:blipFill>
        <p:spPr>
          <a:xfrm>
            <a:off x="823148" y="770147"/>
            <a:ext cx="711237" cy="279414"/>
          </a:xfrm>
          <a:prstGeom prst="rect">
            <a:avLst/>
          </a:prstGeom>
        </p:spPr>
      </p:pic>
      <p:cxnSp>
        <p:nvCxnSpPr>
          <p:cNvPr id="16" name="Conexão reta 15">
            <a:extLst>
              <a:ext uri="{FF2B5EF4-FFF2-40B4-BE49-F238E27FC236}">
                <a16:creationId xmlns:a16="http://schemas.microsoft.com/office/drawing/2014/main" id="{D2DED436-BB8C-D1BD-546A-CA4B0EFE9CE8}"/>
              </a:ext>
            </a:extLst>
          </p:cNvPr>
          <p:cNvCxnSpPr>
            <a:cxnSpLocks/>
          </p:cNvCxnSpPr>
          <p:nvPr/>
        </p:nvCxnSpPr>
        <p:spPr>
          <a:xfrm>
            <a:off x="-45817" y="1316166"/>
            <a:ext cx="12237817" cy="0"/>
          </a:xfrm>
          <a:prstGeom prst="line">
            <a:avLst/>
          </a:prstGeom>
          <a:ln>
            <a:solidFill>
              <a:srgbClr val="D2A96E"/>
            </a:solidFill>
          </a:ln>
        </p:spPr>
        <p:style>
          <a:lnRef idx="3">
            <a:schemeClr val="accent2"/>
          </a:lnRef>
          <a:fillRef idx="0">
            <a:schemeClr val="accent2"/>
          </a:fillRef>
          <a:effectRef idx="2">
            <a:schemeClr val="accent2"/>
          </a:effectRef>
          <a:fontRef idx="minor">
            <a:schemeClr val="tx1"/>
          </a:fontRef>
        </p:style>
      </p:cxnSp>
      <p:pic>
        <p:nvPicPr>
          <p:cNvPr id="3" name="Imagem 2">
            <a:extLst>
              <a:ext uri="{FF2B5EF4-FFF2-40B4-BE49-F238E27FC236}">
                <a16:creationId xmlns:a16="http://schemas.microsoft.com/office/drawing/2014/main" id="{2B78F28E-FCFB-07B0-069A-D4F8F3934538}"/>
              </a:ext>
            </a:extLst>
          </p:cNvPr>
          <p:cNvPicPr>
            <a:picLocks noChangeAspect="1"/>
          </p:cNvPicPr>
          <p:nvPr/>
        </p:nvPicPr>
        <p:blipFill>
          <a:blip r:embed="rId6"/>
          <a:stretch>
            <a:fillRect/>
          </a:stretch>
        </p:blipFill>
        <p:spPr>
          <a:xfrm>
            <a:off x="453034" y="1692157"/>
            <a:ext cx="10994561" cy="4834631"/>
          </a:xfrm>
          <a:prstGeom prst="rect">
            <a:avLst/>
          </a:prstGeom>
        </p:spPr>
      </p:pic>
      <p:sp>
        <p:nvSpPr>
          <p:cNvPr id="5" name="CaixaDeTexto 4">
            <a:extLst>
              <a:ext uri="{FF2B5EF4-FFF2-40B4-BE49-F238E27FC236}">
                <a16:creationId xmlns:a16="http://schemas.microsoft.com/office/drawing/2014/main" id="{A0746246-D98F-EFDC-70D1-B4B84902EC6E}"/>
              </a:ext>
            </a:extLst>
          </p:cNvPr>
          <p:cNvSpPr txBox="1"/>
          <p:nvPr/>
        </p:nvSpPr>
        <p:spPr>
          <a:xfrm>
            <a:off x="5611585" y="5579129"/>
            <a:ext cx="6368143" cy="923330"/>
          </a:xfrm>
          <a:prstGeom prst="rect">
            <a:avLst/>
          </a:prstGeom>
          <a:noFill/>
        </p:spPr>
        <p:txBody>
          <a:bodyPr wrap="square" rtlCol="0">
            <a:spAutoFit/>
          </a:bodyPr>
          <a:lstStyle/>
          <a:p>
            <a:r>
              <a:rPr lang="pt-PT" dirty="0"/>
              <a:t>https://lisboaresidences.com/?gclid=Cj0KCQjwhqaVBhCxARIsAHK1tiMqn9jH1SPuVUGcQAUq8vr3Q6LpRyYmgCeX4TZFllptP2R2v9ABQ8IaAl-lEALw_wcB</a:t>
            </a:r>
          </a:p>
        </p:txBody>
      </p:sp>
      <p:sp>
        <p:nvSpPr>
          <p:cNvPr id="11" name="CaixaDeTexto 10">
            <a:extLst>
              <a:ext uri="{FF2B5EF4-FFF2-40B4-BE49-F238E27FC236}">
                <a16:creationId xmlns:a16="http://schemas.microsoft.com/office/drawing/2014/main" id="{F272993C-0114-CE3B-EF31-6AAEE8BEC33E}"/>
              </a:ext>
            </a:extLst>
          </p:cNvPr>
          <p:cNvSpPr txBox="1"/>
          <p:nvPr/>
        </p:nvSpPr>
        <p:spPr>
          <a:xfrm>
            <a:off x="4701247" y="379389"/>
            <a:ext cx="3386839" cy="646331"/>
          </a:xfrm>
          <a:prstGeom prst="rect">
            <a:avLst/>
          </a:prstGeom>
          <a:noFill/>
          <a:ln>
            <a:noFill/>
          </a:ln>
        </p:spPr>
        <p:txBody>
          <a:bodyPr wrap="square" rtlCol="0">
            <a:spAutoFit/>
          </a:bodyPr>
          <a:lstStyle/>
          <a:p>
            <a:r>
              <a:rPr lang="pt-PT" sz="3600" b="1" dirty="0">
                <a:solidFill>
                  <a:srgbClr val="0F1526"/>
                </a:solidFill>
              </a:rPr>
              <a:t>INVESTIMENTOS</a:t>
            </a:r>
          </a:p>
        </p:txBody>
      </p:sp>
    </p:spTree>
    <p:extLst>
      <p:ext uri="{BB962C8B-B14F-4D97-AF65-F5344CB8AC3E}">
        <p14:creationId xmlns:p14="http://schemas.microsoft.com/office/powerpoint/2010/main" val="3212265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to 8">
            <a:extLst>
              <a:ext uri="{FF2B5EF4-FFF2-40B4-BE49-F238E27FC236}">
                <a16:creationId xmlns:a16="http://schemas.microsoft.com/office/drawing/2014/main" id="{91F528E8-B720-CC14-3707-1A5FBBFCD90F}"/>
              </a:ext>
            </a:extLst>
          </p:cNvPr>
          <p:cNvGraphicFramePr>
            <a:graphicFrameLocks noChangeAspect="1"/>
          </p:cNvGraphicFramePr>
          <p:nvPr/>
        </p:nvGraphicFramePr>
        <p:xfrm>
          <a:off x="9330461" y="770147"/>
          <a:ext cx="2306868" cy="376468"/>
        </p:xfrm>
        <a:graphic>
          <a:graphicData uri="http://schemas.openxmlformats.org/presentationml/2006/ole">
            <mc:AlternateContent xmlns:mc="http://schemas.openxmlformats.org/markup-compatibility/2006">
              <mc:Choice xmlns:v="urn:schemas-microsoft-com:vml" Requires="v">
                <p:oleObj name="Imagem de Mapa de Bits" r:id="rId2" imgW="1828800" imgH="298440" progId="Paint.Picture">
                  <p:embed/>
                </p:oleObj>
              </mc:Choice>
              <mc:Fallback>
                <p:oleObj name="Imagem de Mapa de Bits" r:id="rId2" imgW="1828800" imgH="298440" progId="Paint.Picture">
                  <p:embed/>
                  <p:pic>
                    <p:nvPicPr>
                      <p:cNvPr id="9" name="Objeto 8">
                        <a:extLst>
                          <a:ext uri="{FF2B5EF4-FFF2-40B4-BE49-F238E27FC236}">
                            <a16:creationId xmlns:a16="http://schemas.microsoft.com/office/drawing/2014/main" id="{91F528E8-B720-CC14-3707-1A5FBBFCD90F}"/>
                          </a:ext>
                        </a:extLst>
                      </p:cNvPr>
                      <p:cNvPicPr/>
                      <p:nvPr/>
                    </p:nvPicPr>
                    <p:blipFill>
                      <a:blip r:embed="rId3"/>
                      <a:stretch>
                        <a:fillRect/>
                      </a:stretch>
                    </p:blipFill>
                    <p:spPr>
                      <a:xfrm>
                        <a:off x="9330461" y="770147"/>
                        <a:ext cx="2306868" cy="376468"/>
                      </a:xfrm>
                      <a:prstGeom prst="rect">
                        <a:avLst/>
                      </a:prstGeom>
                    </p:spPr>
                  </p:pic>
                </p:oleObj>
              </mc:Fallback>
            </mc:AlternateContent>
          </a:graphicData>
        </a:graphic>
      </p:graphicFrame>
      <p:pic>
        <p:nvPicPr>
          <p:cNvPr id="10" name="Imagem 9">
            <a:extLst>
              <a:ext uri="{FF2B5EF4-FFF2-40B4-BE49-F238E27FC236}">
                <a16:creationId xmlns:a16="http://schemas.microsoft.com/office/drawing/2014/main" id="{2E4B0514-A067-3F41-6865-FE9B76C13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101" y="331209"/>
            <a:ext cx="653047" cy="718352"/>
          </a:xfrm>
          <a:prstGeom prst="rect">
            <a:avLst/>
          </a:prstGeom>
        </p:spPr>
      </p:pic>
      <p:pic>
        <p:nvPicPr>
          <p:cNvPr id="14" name="Imagem 13">
            <a:extLst>
              <a:ext uri="{FF2B5EF4-FFF2-40B4-BE49-F238E27FC236}">
                <a16:creationId xmlns:a16="http://schemas.microsoft.com/office/drawing/2014/main" id="{3783A9FE-66D7-3F13-FF48-DAC23B96FA1A}"/>
              </a:ext>
            </a:extLst>
          </p:cNvPr>
          <p:cNvPicPr>
            <a:picLocks noChangeAspect="1"/>
          </p:cNvPicPr>
          <p:nvPr/>
        </p:nvPicPr>
        <p:blipFill>
          <a:blip r:embed="rId5"/>
          <a:stretch>
            <a:fillRect/>
          </a:stretch>
        </p:blipFill>
        <p:spPr>
          <a:xfrm>
            <a:off x="823148" y="770147"/>
            <a:ext cx="711237" cy="279414"/>
          </a:xfrm>
          <a:prstGeom prst="rect">
            <a:avLst/>
          </a:prstGeom>
        </p:spPr>
      </p:pic>
      <p:cxnSp>
        <p:nvCxnSpPr>
          <p:cNvPr id="16" name="Conexão reta 15">
            <a:extLst>
              <a:ext uri="{FF2B5EF4-FFF2-40B4-BE49-F238E27FC236}">
                <a16:creationId xmlns:a16="http://schemas.microsoft.com/office/drawing/2014/main" id="{D2DED436-BB8C-D1BD-546A-CA4B0EFE9CE8}"/>
              </a:ext>
            </a:extLst>
          </p:cNvPr>
          <p:cNvCxnSpPr>
            <a:cxnSpLocks/>
          </p:cNvCxnSpPr>
          <p:nvPr/>
        </p:nvCxnSpPr>
        <p:spPr>
          <a:xfrm>
            <a:off x="-45817" y="1316166"/>
            <a:ext cx="12237817" cy="0"/>
          </a:xfrm>
          <a:prstGeom prst="line">
            <a:avLst/>
          </a:prstGeom>
          <a:ln>
            <a:solidFill>
              <a:srgbClr val="D2A96E"/>
            </a:solidFill>
          </a:ln>
        </p:spPr>
        <p:style>
          <a:lnRef idx="3">
            <a:schemeClr val="accent2"/>
          </a:lnRef>
          <a:fillRef idx="0">
            <a:schemeClr val="accent2"/>
          </a:fillRef>
          <a:effectRef idx="2">
            <a:schemeClr val="accent2"/>
          </a:effectRef>
          <a:fontRef idx="minor">
            <a:schemeClr val="tx1"/>
          </a:fontRef>
        </p:style>
      </p:cxnSp>
      <p:sp>
        <p:nvSpPr>
          <p:cNvPr id="11" name="CaixaDeTexto 10">
            <a:extLst>
              <a:ext uri="{FF2B5EF4-FFF2-40B4-BE49-F238E27FC236}">
                <a16:creationId xmlns:a16="http://schemas.microsoft.com/office/drawing/2014/main" id="{F272993C-0114-CE3B-EF31-6AAEE8BEC33E}"/>
              </a:ext>
            </a:extLst>
          </p:cNvPr>
          <p:cNvSpPr txBox="1"/>
          <p:nvPr/>
        </p:nvSpPr>
        <p:spPr>
          <a:xfrm>
            <a:off x="4942566" y="403230"/>
            <a:ext cx="2306868" cy="646331"/>
          </a:xfrm>
          <a:prstGeom prst="rect">
            <a:avLst/>
          </a:prstGeom>
          <a:noFill/>
          <a:ln>
            <a:noFill/>
          </a:ln>
        </p:spPr>
        <p:txBody>
          <a:bodyPr wrap="square" rtlCol="0">
            <a:spAutoFit/>
          </a:bodyPr>
          <a:lstStyle/>
          <a:p>
            <a:r>
              <a:rPr lang="pt-PT" sz="3600" b="1" dirty="0">
                <a:solidFill>
                  <a:srgbClr val="0F1526"/>
                </a:solidFill>
              </a:rPr>
              <a:t>NOTÍCIAS</a:t>
            </a:r>
          </a:p>
        </p:txBody>
      </p:sp>
      <p:pic>
        <p:nvPicPr>
          <p:cNvPr id="3" name="Imagem 2">
            <a:extLst>
              <a:ext uri="{FF2B5EF4-FFF2-40B4-BE49-F238E27FC236}">
                <a16:creationId xmlns:a16="http://schemas.microsoft.com/office/drawing/2014/main" id="{62CB58A0-7F2C-FF7D-5F94-F965187C36E2}"/>
              </a:ext>
            </a:extLst>
          </p:cNvPr>
          <p:cNvPicPr>
            <a:picLocks noChangeAspect="1"/>
          </p:cNvPicPr>
          <p:nvPr/>
        </p:nvPicPr>
        <p:blipFill>
          <a:blip r:embed="rId6"/>
          <a:stretch>
            <a:fillRect/>
          </a:stretch>
        </p:blipFill>
        <p:spPr>
          <a:xfrm>
            <a:off x="764098" y="1582772"/>
            <a:ext cx="3118010" cy="4013406"/>
          </a:xfrm>
          <a:prstGeom prst="rect">
            <a:avLst/>
          </a:prstGeom>
        </p:spPr>
      </p:pic>
      <p:pic>
        <p:nvPicPr>
          <p:cNvPr id="6" name="Imagem 5">
            <a:extLst>
              <a:ext uri="{FF2B5EF4-FFF2-40B4-BE49-F238E27FC236}">
                <a16:creationId xmlns:a16="http://schemas.microsoft.com/office/drawing/2014/main" id="{FB99BA49-1F1A-6B74-68F2-37A6629A455B}"/>
              </a:ext>
            </a:extLst>
          </p:cNvPr>
          <p:cNvPicPr>
            <a:picLocks noChangeAspect="1"/>
          </p:cNvPicPr>
          <p:nvPr/>
        </p:nvPicPr>
        <p:blipFill>
          <a:blip r:embed="rId7"/>
          <a:stretch>
            <a:fillRect/>
          </a:stretch>
        </p:blipFill>
        <p:spPr>
          <a:xfrm>
            <a:off x="4280182" y="1582772"/>
            <a:ext cx="6636091" cy="4305521"/>
          </a:xfrm>
          <a:prstGeom prst="rect">
            <a:avLst/>
          </a:prstGeom>
        </p:spPr>
      </p:pic>
    </p:spTree>
    <p:extLst>
      <p:ext uri="{BB962C8B-B14F-4D97-AF65-F5344CB8AC3E}">
        <p14:creationId xmlns:p14="http://schemas.microsoft.com/office/powerpoint/2010/main" val="3212630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to 8">
            <a:extLst>
              <a:ext uri="{FF2B5EF4-FFF2-40B4-BE49-F238E27FC236}">
                <a16:creationId xmlns:a16="http://schemas.microsoft.com/office/drawing/2014/main" id="{91F528E8-B720-CC14-3707-1A5FBBFCD90F}"/>
              </a:ext>
            </a:extLst>
          </p:cNvPr>
          <p:cNvGraphicFramePr>
            <a:graphicFrameLocks noChangeAspect="1"/>
          </p:cNvGraphicFramePr>
          <p:nvPr/>
        </p:nvGraphicFramePr>
        <p:xfrm>
          <a:off x="9330461" y="770147"/>
          <a:ext cx="2306868" cy="376468"/>
        </p:xfrm>
        <a:graphic>
          <a:graphicData uri="http://schemas.openxmlformats.org/presentationml/2006/ole">
            <mc:AlternateContent xmlns:mc="http://schemas.openxmlformats.org/markup-compatibility/2006">
              <mc:Choice xmlns:v="urn:schemas-microsoft-com:vml" Requires="v">
                <p:oleObj name="Imagem de Mapa de Bits" r:id="rId2" imgW="1828800" imgH="298440" progId="Paint.Picture">
                  <p:embed/>
                </p:oleObj>
              </mc:Choice>
              <mc:Fallback>
                <p:oleObj name="Imagem de Mapa de Bits" r:id="rId2" imgW="1828800" imgH="298440" progId="Paint.Picture">
                  <p:embed/>
                  <p:pic>
                    <p:nvPicPr>
                      <p:cNvPr id="9" name="Objeto 8">
                        <a:extLst>
                          <a:ext uri="{FF2B5EF4-FFF2-40B4-BE49-F238E27FC236}">
                            <a16:creationId xmlns:a16="http://schemas.microsoft.com/office/drawing/2014/main" id="{91F528E8-B720-CC14-3707-1A5FBBFCD90F}"/>
                          </a:ext>
                        </a:extLst>
                      </p:cNvPr>
                      <p:cNvPicPr/>
                      <p:nvPr/>
                    </p:nvPicPr>
                    <p:blipFill>
                      <a:blip r:embed="rId3"/>
                      <a:stretch>
                        <a:fillRect/>
                      </a:stretch>
                    </p:blipFill>
                    <p:spPr>
                      <a:xfrm>
                        <a:off x="9330461" y="770147"/>
                        <a:ext cx="2306868" cy="376468"/>
                      </a:xfrm>
                      <a:prstGeom prst="rect">
                        <a:avLst/>
                      </a:prstGeom>
                    </p:spPr>
                  </p:pic>
                </p:oleObj>
              </mc:Fallback>
            </mc:AlternateContent>
          </a:graphicData>
        </a:graphic>
      </p:graphicFrame>
      <p:pic>
        <p:nvPicPr>
          <p:cNvPr id="10" name="Imagem 9">
            <a:extLst>
              <a:ext uri="{FF2B5EF4-FFF2-40B4-BE49-F238E27FC236}">
                <a16:creationId xmlns:a16="http://schemas.microsoft.com/office/drawing/2014/main" id="{2E4B0514-A067-3F41-6865-FE9B76C13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101" y="331209"/>
            <a:ext cx="653047" cy="718352"/>
          </a:xfrm>
          <a:prstGeom prst="rect">
            <a:avLst/>
          </a:prstGeom>
        </p:spPr>
      </p:pic>
      <p:pic>
        <p:nvPicPr>
          <p:cNvPr id="14" name="Imagem 13">
            <a:extLst>
              <a:ext uri="{FF2B5EF4-FFF2-40B4-BE49-F238E27FC236}">
                <a16:creationId xmlns:a16="http://schemas.microsoft.com/office/drawing/2014/main" id="{3783A9FE-66D7-3F13-FF48-DAC23B96FA1A}"/>
              </a:ext>
            </a:extLst>
          </p:cNvPr>
          <p:cNvPicPr>
            <a:picLocks noChangeAspect="1"/>
          </p:cNvPicPr>
          <p:nvPr/>
        </p:nvPicPr>
        <p:blipFill>
          <a:blip r:embed="rId5"/>
          <a:stretch>
            <a:fillRect/>
          </a:stretch>
        </p:blipFill>
        <p:spPr>
          <a:xfrm>
            <a:off x="823148" y="770147"/>
            <a:ext cx="711237" cy="279414"/>
          </a:xfrm>
          <a:prstGeom prst="rect">
            <a:avLst/>
          </a:prstGeom>
        </p:spPr>
      </p:pic>
      <p:cxnSp>
        <p:nvCxnSpPr>
          <p:cNvPr id="16" name="Conexão reta 15">
            <a:extLst>
              <a:ext uri="{FF2B5EF4-FFF2-40B4-BE49-F238E27FC236}">
                <a16:creationId xmlns:a16="http://schemas.microsoft.com/office/drawing/2014/main" id="{D2DED436-BB8C-D1BD-546A-CA4B0EFE9CE8}"/>
              </a:ext>
            </a:extLst>
          </p:cNvPr>
          <p:cNvCxnSpPr>
            <a:cxnSpLocks/>
          </p:cNvCxnSpPr>
          <p:nvPr/>
        </p:nvCxnSpPr>
        <p:spPr>
          <a:xfrm>
            <a:off x="-45817" y="1316166"/>
            <a:ext cx="12237817" cy="0"/>
          </a:xfrm>
          <a:prstGeom prst="line">
            <a:avLst/>
          </a:prstGeom>
          <a:ln>
            <a:solidFill>
              <a:srgbClr val="D2A96E"/>
            </a:solidFill>
          </a:ln>
        </p:spPr>
        <p:style>
          <a:lnRef idx="3">
            <a:schemeClr val="accent2"/>
          </a:lnRef>
          <a:fillRef idx="0">
            <a:schemeClr val="accent2"/>
          </a:fillRef>
          <a:effectRef idx="2">
            <a:schemeClr val="accent2"/>
          </a:effectRef>
          <a:fontRef idx="minor">
            <a:schemeClr val="tx1"/>
          </a:fontRef>
        </p:style>
      </p:cxnSp>
      <p:sp>
        <p:nvSpPr>
          <p:cNvPr id="11" name="CaixaDeTexto 10">
            <a:extLst>
              <a:ext uri="{FF2B5EF4-FFF2-40B4-BE49-F238E27FC236}">
                <a16:creationId xmlns:a16="http://schemas.microsoft.com/office/drawing/2014/main" id="{F272993C-0114-CE3B-EF31-6AAEE8BEC33E}"/>
              </a:ext>
            </a:extLst>
          </p:cNvPr>
          <p:cNvSpPr txBox="1"/>
          <p:nvPr/>
        </p:nvSpPr>
        <p:spPr>
          <a:xfrm>
            <a:off x="4942566" y="403230"/>
            <a:ext cx="2306868" cy="646331"/>
          </a:xfrm>
          <a:prstGeom prst="rect">
            <a:avLst/>
          </a:prstGeom>
          <a:noFill/>
          <a:ln>
            <a:noFill/>
          </a:ln>
        </p:spPr>
        <p:txBody>
          <a:bodyPr wrap="square" rtlCol="0">
            <a:spAutoFit/>
          </a:bodyPr>
          <a:lstStyle/>
          <a:p>
            <a:r>
              <a:rPr lang="pt-PT" sz="3600" b="1" dirty="0">
                <a:solidFill>
                  <a:srgbClr val="0F1526"/>
                </a:solidFill>
              </a:rPr>
              <a:t>PARCEIROS</a:t>
            </a:r>
          </a:p>
        </p:txBody>
      </p:sp>
      <p:pic>
        <p:nvPicPr>
          <p:cNvPr id="4" name="Imagem 3">
            <a:hlinkClick r:id="rId6"/>
            <a:extLst>
              <a:ext uri="{FF2B5EF4-FFF2-40B4-BE49-F238E27FC236}">
                <a16:creationId xmlns:a16="http://schemas.microsoft.com/office/drawing/2014/main" id="{C21D8B9C-D353-936A-8EBF-BAFA127A91EF}"/>
              </a:ext>
            </a:extLst>
          </p:cNvPr>
          <p:cNvPicPr>
            <a:picLocks noChangeAspect="1"/>
          </p:cNvPicPr>
          <p:nvPr/>
        </p:nvPicPr>
        <p:blipFill>
          <a:blip r:embed="rId7"/>
          <a:stretch>
            <a:fillRect/>
          </a:stretch>
        </p:blipFill>
        <p:spPr>
          <a:xfrm>
            <a:off x="823148" y="1928510"/>
            <a:ext cx="2749691" cy="927148"/>
          </a:xfrm>
          <a:prstGeom prst="rect">
            <a:avLst/>
          </a:prstGeom>
        </p:spPr>
      </p:pic>
      <p:pic>
        <p:nvPicPr>
          <p:cNvPr id="7" name="Imagem 6">
            <a:hlinkClick r:id="rId8"/>
            <a:extLst>
              <a:ext uri="{FF2B5EF4-FFF2-40B4-BE49-F238E27FC236}">
                <a16:creationId xmlns:a16="http://schemas.microsoft.com/office/drawing/2014/main" id="{F907AC93-CEA3-76E2-7E1B-1E27ECDB948E}"/>
              </a:ext>
            </a:extLst>
          </p:cNvPr>
          <p:cNvPicPr>
            <a:picLocks noChangeAspect="1"/>
          </p:cNvPicPr>
          <p:nvPr/>
        </p:nvPicPr>
        <p:blipFill>
          <a:blip r:embed="rId9"/>
          <a:stretch>
            <a:fillRect/>
          </a:stretch>
        </p:blipFill>
        <p:spPr>
          <a:xfrm>
            <a:off x="4942566" y="1928510"/>
            <a:ext cx="2152761" cy="1041454"/>
          </a:xfrm>
          <a:prstGeom prst="rect">
            <a:avLst/>
          </a:prstGeom>
        </p:spPr>
      </p:pic>
      <p:pic>
        <p:nvPicPr>
          <p:cNvPr id="20" name="Imagem 19">
            <a:hlinkClick r:id="rId10"/>
            <a:extLst>
              <a:ext uri="{FF2B5EF4-FFF2-40B4-BE49-F238E27FC236}">
                <a16:creationId xmlns:a16="http://schemas.microsoft.com/office/drawing/2014/main" id="{6C260292-292D-B476-535E-DFFE8B74FEC1}"/>
              </a:ext>
            </a:extLst>
          </p:cNvPr>
          <p:cNvPicPr>
            <a:picLocks noChangeAspect="1"/>
          </p:cNvPicPr>
          <p:nvPr/>
        </p:nvPicPr>
        <p:blipFill>
          <a:blip r:embed="rId11"/>
          <a:stretch>
            <a:fillRect/>
          </a:stretch>
        </p:blipFill>
        <p:spPr>
          <a:xfrm>
            <a:off x="8841719" y="2182523"/>
            <a:ext cx="2273417" cy="533427"/>
          </a:xfrm>
          <a:prstGeom prst="rect">
            <a:avLst/>
          </a:prstGeom>
        </p:spPr>
      </p:pic>
      <p:pic>
        <p:nvPicPr>
          <p:cNvPr id="3" name="Imagem 2">
            <a:extLst>
              <a:ext uri="{FF2B5EF4-FFF2-40B4-BE49-F238E27FC236}">
                <a16:creationId xmlns:a16="http://schemas.microsoft.com/office/drawing/2014/main" id="{F3B5CE12-4EE5-1E6C-FCC0-E19403388029}"/>
              </a:ext>
            </a:extLst>
          </p:cNvPr>
          <p:cNvPicPr>
            <a:picLocks noChangeAspect="1"/>
          </p:cNvPicPr>
          <p:nvPr/>
        </p:nvPicPr>
        <p:blipFill>
          <a:blip r:embed="rId12"/>
          <a:stretch>
            <a:fillRect/>
          </a:stretch>
        </p:blipFill>
        <p:spPr>
          <a:xfrm>
            <a:off x="8414319" y="4435920"/>
            <a:ext cx="3777681" cy="606046"/>
          </a:xfrm>
          <a:prstGeom prst="rect">
            <a:avLst/>
          </a:prstGeom>
        </p:spPr>
      </p:pic>
    </p:spTree>
    <p:extLst>
      <p:ext uri="{BB962C8B-B14F-4D97-AF65-F5344CB8AC3E}">
        <p14:creationId xmlns:p14="http://schemas.microsoft.com/office/powerpoint/2010/main" val="3759045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to 8">
            <a:extLst>
              <a:ext uri="{FF2B5EF4-FFF2-40B4-BE49-F238E27FC236}">
                <a16:creationId xmlns:a16="http://schemas.microsoft.com/office/drawing/2014/main" id="{91F528E8-B720-CC14-3707-1A5FBBFCD90F}"/>
              </a:ext>
            </a:extLst>
          </p:cNvPr>
          <p:cNvGraphicFramePr>
            <a:graphicFrameLocks noChangeAspect="1"/>
          </p:cNvGraphicFramePr>
          <p:nvPr/>
        </p:nvGraphicFramePr>
        <p:xfrm>
          <a:off x="9330461" y="770147"/>
          <a:ext cx="2306868" cy="376468"/>
        </p:xfrm>
        <a:graphic>
          <a:graphicData uri="http://schemas.openxmlformats.org/presentationml/2006/ole">
            <mc:AlternateContent xmlns:mc="http://schemas.openxmlformats.org/markup-compatibility/2006">
              <mc:Choice xmlns:v="urn:schemas-microsoft-com:vml" Requires="v">
                <p:oleObj name="Imagem de Mapa de Bits" r:id="rId2" imgW="1828800" imgH="298440" progId="Paint.Picture">
                  <p:embed/>
                </p:oleObj>
              </mc:Choice>
              <mc:Fallback>
                <p:oleObj name="Imagem de Mapa de Bits" r:id="rId2" imgW="1828800" imgH="298440" progId="Paint.Picture">
                  <p:embed/>
                  <p:pic>
                    <p:nvPicPr>
                      <p:cNvPr id="9" name="Objeto 8">
                        <a:extLst>
                          <a:ext uri="{FF2B5EF4-FFF2-40B4-BE49-F238E27FC236}">
                            <a16:creationId xmlns:a16="http://schemas.microsoft.com/office/drawing/2014/main" id="{91F528E8-B720-CC14-3707-1A5FBBFCD90F}"/>
                          </a:ext>
                        </a:extLst>
                      </p:cNvPr>
                      <p:cNvPicPr/>
                      <p:nvPr/>
                    </p:nvPicPr>
                    <p:blipFill>
                      <a:blip r:embed="rId3"/>
                      <a:stretch>
                        <a:fillRect/>
                      </a:stretch>
                    </p:blipFill>
                    <p:spPr>
                      <a:xfrm>
                        <a:off x="9330461" y="770147"/>
                        <a:ext cx="2306868" cy="376468"/>
                      </a:xfrm>
                      <a:prstGeom prst="rect">
                        <a:avLst/>
                      </a:prstGeom>
                    </p:spPr>
                  </p:pic>
                </p:oleObj>
              </mc:Fallback>
            </mc:AlternateContent>
          </a:graphicData>
        </a:graphic>
      </p:graphicFrame>
      <p:pic>
        <p:nvPicPr>
          <p:cNvPr id="10" name="Imagem 9">
            <a:extLst>
              <a:ext uri="{FF2B5EF4-FFF2-40B4-BE49-F238E27FC236}">
                <a16:creationId xmlns:a16="http://schemas.microsoft.com/office/drawing/2014/main" id="{2E4B0514-A067-3F41-6865-FE9B76C13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101" y="331209"/>
            <a:ext cx="653047" cy="718352"/>
          </a:xfrm>
          <a:prstGeom prst="rect">
            <a:avLst/>
          </a:prstGeom>
        </p:spPr>
      </p:pic>
      <p:pic>
        <p:nvPicPr>
          <p:cNvPr id="14" name="Imagem 13">
            <a:extLst>
              <a:ext uri="{FF2B5EF4-FFF2-40B4-BE49-F238E27FC236}">
                <a16:creationId xmlns:a16="http://schemas.microsoft.com/office/drawing/2014/main" id="{3783A9FE-66D7-3F13-FF48-DAC23B96FA1A}"/>
              </a:ext>
            </a:extLst>
          </p:cNvPr>
          <p:cNvPicPr>
            <a:picLocks noChangeAspect="1"/>
          </p:cNvPicPr>
          <p:nvPr/>
        </p:nvPicPr>
        <p:blipFill>
          <a:blip r:embed="rId5"/>
          <a:stretch>
            <a:fillRect/>
          </a:stretch>
        </p:blipFill>
        <p:spPr>
          <a:xfrm>
            <a:off x="823148" y="770147"/>
            <a:ext cx="711237" cy="279414"/>
          </a:xfrm>
          <a:prstGeom prst="rect">
            <a:avLst/>
          </a:prstGeom>
        </p:spPr>
      </p:pic>
      <p:cxnSp>
        <p:nvCxnSpPr>
          <p:cNvPr id="16" name="Conexão reta 15">
            <a:extLst>
              <a:ext uri="{FF2B5EF4-FFF2-40B4-BE49-F238E27FC236}">
                <a16:creationId xmlns:a16="http://schemas.microsoft.com/office/drawing/2014/main" id="{D2DED436-BB8C-D1BD-546A-CA4B0EFE9CE8}"/>
              </a:ext>
            </a:extLst>
          </p:cNvPr>
          <p:cNvCxnSpPr>
            <a:cxnSpLocks/>
          </p:cNvCxnSpPr>
          <p:nvPr/>
        </p:nvCxnSpPr>
        <p:spPr>
          <a:xfrm>
            <a:off x="-45817" y="1316166"/>
            <a:ext cx="12237817" cy="0"/>
          </a:xfrm>
          <a:prstGeom prst="line">
            <a:avLst/>
          </a:prstGeom>
          <a:ln>
            <a:solidFill>
              <a:srgbClr val="D2A96E"/>
            </a:solidFill>
          </a:ln>
        </p:spPr>
        <p:style>
          <a:lnRef idx="3">
            <a:schemeClr val="accent2"/>
          </a:lnRef>
          <a:fillRef idx="0">
            <a:schemeClr val="accent2"/>
          </a:fillRef>
          <a:effectRef idx="2">
            <a:schemeClr val="accent2"/>
          </a:effectRef>
          <a:fontRef idx="minor">
            <a:schemeClr val="tx1"/>
          </a:fontRef>
        </p:style>
      </p:cxnSp>
      <p:sp>
        <p:nvSpPr>
          <p:cNvPr id="11" name="CaixaDeTexto 10">
            <a:extLst>
              <a:ext uri="{FF2B5EF4-FFF2-40B4-BE49-F238E27FC236}">
                <a16:creationId xmlns:a16="http://schemas.microsoft.com/office/drawing/2014/main" id="{F272993C-0114-CE3B-EF31-6AAEE8BEC33E}"/>
              </a:ext>
            </a:extLst>
          </p:cNvPr>
          <p:cNvSpPr txBox="1"/>
          <p:nvPr/>
        </p:nvSpPr>
        <p:spPr>
          <a:xfrm>
            <a:off x="4942565" y="403230"/>
            <a:ext cx="2568578" cy="646331"/>
          </a:xfrm>
          <a:prstGeom prst="rect">
            <a:avLst/>
          </a:prstGeom>
          <a:noFill/>
          <a:ln>
            <a:noFill/>
          </a:ln>
        </p:spPr>
        <p:txBody>
          <a:bodyPr wrap="square" rtlCol="0">
            <a:spAutoFit/>
          </a:bodyPr>
          <a:lstStyle/>
          <a:p>
            <a:r>
              <a:rPr lang="pt-PT" sz="3600" b="1" dirty="0">
                <a:solidFill>
                  <a:srgbClr val="0F1526"/>
                </a:solidFill>
              </a:rPr>
              <a:t>CONTACTOS</a:t>
            </a:r>
          </a:p>
        </p:txBody>
      </p:sp>
      <p:pic>
        <p:nvPicPr>
          <p:cNvPr id="3" name="Imagem 2">
            <a:extLst>
              <a:ext uri="{FF2B5EF4-FFF2-40B4-BE49-F238E27FC236}">
                <a16:creationId xmlns:a16="http://schemas.microsoft.com/office/drawing/2014/main" id="{8C9AC9A9-12CD-0B86-C15D-003B47515FCE}"/>
              </a:ext>
            </a:extLst>
          </p:cNvPr>
          <p:cNvPicPr>
            <a:picLocks noChangeAspect="1"/>
          </p:cNvPicPr>
          <p:nvPr/>
        </p:nvPicPr>
        <p:blipFill>
          <a:blip r:embed="rId6"/>
          <a:stretch>
            <a:fillRect/>
          </a:stretch>
        </p:blipFill>
        <p:spPr>
          <a:xfrm>
            <a:off x="516939" y="1637085"/>
            <a:ext cx="5023889" cy="4817685"/>
          </a:xfrm>
          <a:prstGeom prst="rect">
            <a:avLst/>
          </a:prstGeom>
        </p:spPr>
      </p:pic>
      <p:sp>
        <p:nvSpPr>
          <p:cNvPr id="4" name="CaixaDeTexto 3">
            <a:extLst>
              <a:ext uri="{FF2B5EF4-FFF2-40B4-BE49-F238E27FC236}">
                <a16:creationId xmlns:a16="http://schemas.microsoft.com/office/drawing/2014/main" id="{DB0901BB-0F3B-BD28-729E-8CCED1D61A27}"/>
              </a:ext>
            </a:extLst>
          </p:cNvPr>
          <p:cNvSpPr txBox="1"/>
          <p:nvPr/>
        </p:nvSpPr>
        <p:spPr>
          <a:xfrm>
            <a:off x="6226854" y="3633619"/>
            <a:ext cx="5470204" cy="2185214"/>
          </a:xfrm>
          <a:prstGeom prst="rect">
            <a:avLst/>
          </a:prstGeom>
          <a:noFill/>
        </p:spPr>
        <p:txBody>
          <a:bodyPr wrap="square" rtlCol="0">
            <a:spAutoFit/>
          </a:bodyPr>
          <a:lstStyle/>
          <a:p>
            <a:pPr algn="l"/>
            <a:r>
              <a:rPr lang="pt-PT" sz="3200" b="1" i="0" dirty="0">
                <a:solidFill>
                  <a:srgbClr val="CE9E6F"/>
                </a:solidFill>
                <a:effectLst/>
                <a:latin typeface="Arial" panose="020B0604020202020204" pitchFamily="34" charset="0"/>
                <a:cs typeface="Arial" panose="020B0604020202020204" pitchFamily="34" charset="0"/>
              </a:rPr>
              <a:t>Como podemos ajudar?</a:t>
            </a:r>
          </a:p>
          <a:p>
            <a:pPr algn="l"/>
            <a:endParaRPr lang="pt-PT" sz="3200" b="1" i="0" dirty="0">
              <a:solidFill>
                <a:srgbClr val="CE9E6F"/>
              </a:solidFill>
              <a:effectLst/>
              <a:latin typeface="Arial" panose="020B0604020202020204" pitchFamily="34" charset="0"/>
              <a:cs typeface="Arial" panose="020B0604020202020204" pitchFamily="34" charset="0"/>
            </a:endParaRPr>
          </a:p>
          <a:p>
            <a:pPr algn="l"/>
            <a:r>
              <a:rPr lang="pt-PT" b="0" i="0" dirty="0">
                <a:solidFill>
                  <a:srgbClr val="6D6F71"/>
                </a:solidFill>
                <a:effectLst/>
                <a:latin typeface="Arial" panose="020B0604020202020204" pitchFamily="34" charset="0"/>
                <a:cs typeface="Arial" panose="020B0604020202020204" pitchFamily="34" charset="0"/>
              </a:rPr>
              <a:t>                    </a:t>
            </a:r>
            <a:r>
              <a:rPr lang="pt-PT" dirty="0">
                <a:solidFill>
                  <a:srgbClr val="6D6F71"/>
                </a:solidFill>
                <a:latin typeface="Arial" panose="020B0604020202020204" pitchFamily="34" charset="0"/>
                <a:cs typeface="Arial" panose="020B0604020202020204" pitchFamily="34" charset="0"/>
              </a:rPr>
              <a:t>geral</a:t>
            </a:r>
            <a:r>
              <a:rPr lang="pt-PT" b="0" i="0" dirty="0">
                <a:solidFill>
                  <a:srgbClr val="6D6F71"/>
                </a:solidFill>
                <a:effectLst/>
                <a:latin typeface="Arial" panose="020B0604020202020204" pitchFamily="34" charset="0"/>
                <a:cs typeface="Arial" panose="020B0604020202020204" pitchFamily="34" charset="0"/>
              </a:rPr>
              <a:t>@invinci.com</a:t>
            </a:r>
          </a:p>
          <a:p>
            <a:pPr algn="l"/>
            <a:endParaRPr lang="pt-PT" dirty="0">
              <a:solidFill>
                <a:srgbClr val="6D6F71"/>
              </a:solidFill>
              <a:latin typeface="Arial" panose="020B0604020202020204" pitchFamily="34" charset="0"/>
              <a:cs typeface="Arial" panose="020B0604020202020204" pitchFamily="34" charset="0"/>
            </a:endParaRPr>
          </a:p>
          <a:p>
            <a:pPr algn="l"/>
            <a:endParaRPr lang="pt-PT" dirty="0">
              <a:solidFill>
                <a:srgbClr val="6D6F71"/>
              </a:solidFill>
              <a:latin typeface="Arial" panose="020B0604020202020204" pitchFamily="34" charset="0"/>
              <a:cs typeface="Arial" panose="020B0604020202020204" pitchFamily="34" charset="0"/>
            </a:endParaRPr>
          </a:p>
          <a:p>
            <a:pPr algn="l"/>
            <a:r>
              <a:rPr lang="pt-PT" dirty="0">
                <a:solidFill>
                  <a:srgbClr val="6D6F71"/>
                </a:solidFill>
                <a:latin typeface="Arial" panose="020B0604020202020204" pitchFamily="34" charset="0"/>
                <a:cs typeface="Arial" panose="020B0604020202020204" pitchFamily="34" charset="0"/>
              </a:rPr>
              <a:t>                     </a:t>
            </a:r>
            <a:r>
              <a:rPr lang="pt-PT" b="0" i="0" dirty="0">
                <a:solidFill>
                  <a:srgbClr val="6D6F71"/>
                </a:solidFill>
                <a:effectLst/>
                <a:latin typeface="Arial" panose="020B0604020202020204" pitchFamily="34" charset="0"/>
                <a:cs typeface="Arial" panose="020B0604020202020204" pitchFamily="34" charset="0"/>
              </a:rPr>
              <a:t>(+351) 91 645 9876</a:t>
            </a:r>
            <a:endParaRPr lang="pt-PT" dirty="0">
              <a:latin typeface="Arial" panose="020B0604020202020204" pitchFamily="34" charset="0"/>
              <a:cs typeface="Arial" panose="020B0604020202020204" pitchFamily="34" charset="0"/>
            </a:endParaRPr>
          </a:p>
        </p:txBody>
      </p:sp>
      <p:pic>
        <p:nvPicPr>
          <p:cNvPr id="12" name="Imagem 11">
            <a:extLst>
              <a:ext uri="{FF2B5EF4-FFF2-40B4-BE49-F238E27FC236}">
                <a16:creationId xmlns:a16="http://schemas.microsoft.com/office/drawing/2014/main" id="{F752FA29-C572-1C9F-4D24-72CA08FE03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42501" y="1634453"/>
            <a:ext cx="1528071" cy="1680879"/>
          </a:xfrm>
          <a:prstGeom prst="rect">
            <a:avLst/>
          </a:prstGeom>
        </p:spPr>
      </p:pic>
      <p:pic>
        <p:nvPicPr>
          <p:cNvPr id="6" name="Gráfico 5" descr="E-mail destaque">
            <a:extLst>
              <a:ext uri="{FF2B5EF4-FFF2-40B4-BE49-F238E27FC236}">
                <a16:creationId xmlns:a16="http://schemas.microsoft.com/office/drawing/2014/main" id="{765A8640-B136-37E5-F0A6-3D5CAC7BEF9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12429" y="4442377"/>
            <a:ext cx="598714" cy="598714"/>
          </a:xfrm>
          <a:prstGeom prst="rect">
            <a:avLst/>
          </a:prstGeom>
        </p:spPr>
      </p:pic>
      <p:pic>
        <p:nvPicPr>
          <p:cNvPr id="8" name="Gráfico 7" descr="Telefone destaque">
            <a:extLst>
              <a:ext uri="{FF2B5EF4-FFF2-40B4-BE49-F238E27FC236}">
                <a16:creationId xmlns:a16="http://schemas.microsoft.com/office/drawing/2014/main" id="{5AD9F925-7BC4-817E-3F54-014BED22D3E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912429" y="5276055"/>
            <a:ext cx="665870" cy="665870"/>
          </a:xfrm>
          <a:prstGeom prst="rect">
            <a:avLst/>
          </a:prstGeom>
        </p:spPr>
      </p:pic>
    </p:spTree>
    <p:extLst>
      <p:ext uri="{BB962C8B-B14F-4D97-AF65-F5344CB8AC3E}">
        <p14:creationId xmlns:p14="http://schemas.microsoft.com/office/powerpoint/2010/main" val="2144813570"/>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621</TotalTime>
  <Words>478</Words>
  <Application>Microsoft Office PowerPoint</Application>
  <PresentationFormat>Ecrã Panorâmico</PresentationFormat>
  <Paragraphs>58</Paragraphs>
  <Slides>8</Slides>
  <Notes>0</Notes>
  <HiddenSlides>0</HiddenSlides>
  <MMClips>0</MMClips>
  <ScaleCrop>false</ScaleCrop>
  <HeadingPairs>
    <vt:vector size="8" baseType="variant">
      <vt:variant>
        <vt:lpstr>Tipos de letra usados</vt:lpstr>
      </vt:variant>
      <vt:variant>
        <vt:i4>3</vt:i4>
      </vt:variant>
      <vt:variant>
        <vt:lpstr>Tema</vt:lpstr>
      </vt:variant>
      <vt:variant>
        <vt:i4>1</vt:i4>
      </vt:variant>
      <vt:variant>
        <vt:lpstr>Servidores OLE incorporados</vt:lpstr>
      </vt:variant>
      <vt:variant>
        <vt:i4>1</vt:i4>
      </vt:variant>
      <vt:variant>
        <vt:lpstr>Títulos dos diapositivos</vt:lpstr>
      </vt:variant>
      <vt:variant>
        <vt:i4>8</vt:i4>
      </vt:variant>
    </vt:vector>
  </HeadingPairs>
  <TitlesOfParts>
    <vt:vector size="13" baseType="lpstr">
      <vt:lpstr>Arial</vt:lpstr>
      <vt:lpstr>Calibri</vt:lpstr>
      <vt:lpstr>Calibri Light</vt:lpstr>
      <vt:lpstr>Tema do Office</vt:lpstr>
      <vt:lpstr>Imagem de Mapa de Bits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Pedro NS Almeida</dc:creator>
  <cp:lastModifiedBy>Pedro NS Almeida</cp:lastModifiedBy>
  <cp:revision>61</cp:revision>
  <dcterms:created xsi:type="dcterms:W3CDTF">2022-06-15T13:31:31Z</dcterms:created>
  <dcterms:modified xsi:type="dcterms:W3CDTF">2022-06-21T09:28:35Z</dcterms:modified>
</cp:coreProperties>
</file>